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0" r:id="rId5"/>
    <p:sldId id="257" r:id="rId6"/>
    <p:sldId id="261" r:id="rId7"/>
    <p:sldId id="262" r:id="rId8"/>
    <p:sldId id="265" r:id="rId9"/>
    <p:sldId id="263" r:id="rId10"/>
    <p:sldId id="264" r:id="rId11"/>
    <p:sldId id="269" r:id="rId12"/>
    <p:sldId id="266" r:id="rId13"/>
    <p:sldId id="270" r:id="rId14"/>
    <p:sldId id="267" r:id="rId15"/>
    <p:sldId id="268" r:id="rId1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141" autoAdjust="0"/>
  </p:normalViewPr>
  <p:slideViewPr>
    <p:cSldViewPr snapToGrid="0">
      <p:cViewPr varScale="1">
        <p:scale>
          <a:sx n="54" d="100"/>
          <a:sy n="54" d="100"/>
        </p:scale>
        <p:origin x="1148"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EC2F5-6ED5-49EE-B717-DE56AFABBD02}" type="datetimeFigureOut">
              <a:rPr lang="da-DK" smtClean="0"/>
              <a:t>15-10-2021</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ECC21D-6951-41CE-8AB1-5F96D35EDE8D}" type="slidenum">
              <a:rPr lang="da-DK" smtClean="0"/>
              <a:t>‹nr.›</a:t>
            </a:fld>
            <a:endParaRPr lang="da-DK"/>
          </a:p>
        </p:txBody>
      </p:sp>
    </p:spTree>
    <p:extLst>
      <p:ext uri="{BB962C8B-B14F-4D97-AF65-F5344CB8AC3E}">
        <p14:creationId xmlns:p14="http://schemas.microsoft.com/office/powerpoint/2010/main" val="3845610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Lad mig starte med at sige:</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Jeg ved at I går på arbejde for at yde et godt stykke arbejde og være ordentlige, empatiske og respektfulde overfor de mennesker, I arbejder med.</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Når omsorg professionaliseres og varetages i et system, så er der bare nogle mekanismer og strukturer, der gør at modtagerne eller brugerne, kan få en anden oplevelse.</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Det kender jeg alt til i mit eget fag. Jeg er socialrådgiver - nok en af de mest udskældte velfærdsprofessioner.</a:t>
            </a:r>
          </a:p>
          <a:p>
            <a:r>
              <a:rPr lang="da-DK" sz="1200" kern="1200" dirty="0" smtClean="0">
                <a:solidFill>
                  <a:schemeClr val="tx1"/>
                </a:solidFill>
                <a:effectLst/>
                <a:latin typeface="+mn-lt"/>
                <a:ea typeface="+mn-ea"/>
                <a:cs typeface="+mn-cs"/>
              </a:rPr>
              <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Vi beskrives ofte som magtsyge skrankepaver, der bevidst forhaler sagsbehandlingen og forhindrer folk i at få de ydelser de har ret til, men jeg har endnu ikke mødt en fagfælle, som ikke er gået ind i faget for at gøre en forskel og som prøver at gøre det bedste for borgeren inden for de givne rammer.</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Det er nemlig primært rammerne, der skaber problemerne: rammer som økonomi, lovgivning, bureaukrati, systemets menneskesyn, ikke den enkelte socialrådgiver –</a:t>
            </a:r>
            <a:r>
              <a:rPr lang="da-DK" sz="1200" kern="1200" baseline="0" dirty="0" smtClean="0">
                <a:solidFill>
                  <a:schemeClr val="tx1"/>
                </a:solidFill>
                <a:effectLst/>
                <a:latin typeface="+mn-lt"/>
                <a:ea typeface="+mn-ea"/>
                <a:cs typeface="+mn-cs"/>
              </a:rPr>
              <a:t> eller som i jeres tilfælde jordemoder eller læge</a:t>
            </a:r>
            <a:r>
              <a:rPr lang="da-DK" sz="1200" kern="1200" dirty="0" smtClean="0">
                <a:solidFill>
                  <a:schemeClr val="tx1"/>
                </a:solidFill>
                <a:effectLst/>
                <a:latin typeface="+mn-lt"/>
                <a:ea typeface="+mn-ea"/>
                <a:cs typeface="+mn-cs"/>
              </a:rPr>
              <a:t>. Selvom der selvfølgelig, som i alle fag, der arbejder med mennesker, findes forråelse.</a:t>
            </a:r>
            <a:endParaRPr lang="da-DK" sz="1200" dirty="0" smtClean="0"/>
          </a:p>
        </p:txBody>
      </p:sp>
      <p:sp>
        <p:nvSpPr>
          <p:cNvPr id="4" name="Pladsholder til slidenummer 3"/>
          <p:cNvSpPr>
            <a:spLocks noGrp="1"/>
          </p:cNvSpPr>
          <p:nvPr>
            <p:ph type="sldNum" sz="quarter" idx="10"/>
          </p:nvPr>
        </p:nvSpPr>
        <p:spPr/>
        <p:txBody>
          <a:bodyPr/>
          <a:lstStyle/>
          <a:p>
            <a:fld id="{DEECC21D-6951-41CE-8AB1-5F96D35EDE8D}" type="slidenum">
              <a:rPr lang="da-DK" smtClean="0"/>
              <a:t>3</a:t>
            </a:fld>
            <a:endParaRPr lang="da-DK"/>
          </a:p>
        </p:txBody>
      </p:sp>
    </p:spTree>
    <p:extLst>
      <p:ext uri="{BB962C8B-B14F-4D97-AF65-F5344CB8AC3E}">
        <p14:creationId xmlns:p14="http://schemas.microsoft.com/office/powerpoint/2010/main" val="404896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Det var en gruppe jordemødre, der åbnede ballet i Information med kronikken “Fødende kvinder bliver krænket fysisk og psykisk af det system, der skal hjælpe dem”. Kronikken fik bl.a. kritik for at være </a:t>
            </a:r>
            <a:r>
              <a:rPr lang="da-DK" sz="1200" kern="1200" dirty="0" err="1" smtClean="0">
                <a:solidFill>
                  <a:schemeClr val="tx1"/>
                </a:solidFill>
                <a:effectLst/>
                <a:latin typeface="+mn-lt"/>
                <a:ea typeface="+mn-ea"/>
                <a:cs typeface="+mn-cs"/>
              </a:rPr>
              <a:t>ukonkret</a:t>
            </a:r>
            <a:r>
              <a:rPr lang="da-DK" sz="1200" kern="1200" dirty="0" smtClean="0">
                <a:solidFill>
                  <a:schemeClr val="tx1"/>
                </a:solidFill>
                <a:effectLst/>
                <a:latin typeface="+mn-lt"/>
                <a:ea typeface="+mn-ea"/>
                <a:cs typeface="+mn-cs"/>
              </a:rPr>
              <a:t>. Folk forstod ikke hvad de mente. Vi, der på det tidspunkt havde samlet os i FB-gruppen Bedre Fødsler - kunne dog</a:t>
            </a:r>
            <a:r>
              <a:rPr lang="da-DK" sz="1200" kern="1200" baseline="0" dirty="0" smtClean="0">
                <a:solidFill>
                  <a:schemeClr val="tx1"/>
                </a:solidFill>
                <a:effectLst/>
                <a:latin typeface="+mn-lt"/>
                <a:ea typeface="+mn-ea"/>
                <a:cs typeface="+mn-cs"/>
              </a:rPr>
              <a:t> sagtens</a:t>
            </a:r>
            <a:r>
              <a:rPr lang="da-DK" sz="1200" kern="1200" dirty="0" smtClean="0">
                <a:solidFill>
                  <a:schemeClr val="tx1"/>
                </a:solidFill>
                <a:effectLst/>
                <a:latin typeface="+mn-lt"/>
                <a:ea typeface="+mn-ea"/>
                <a:cs typeface="+mn-cs"/>
              </a:rPr>
              <a:t> nikke genkendende til deres indlæg.</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Den daværende formand Birgitte Halkjær Storgaard fulgte op med kronikken: “Der er behov for et #</a:t>
            </a:r>
            <a:r>
              <a:rPr lang="da-DK" sz="1200" kern="1200" dirty="0" err="1" smtClean="0">
                <a:solidFill>
                  <a:schemeClr val="tx1"/>
                </a:solidFill>
                <a:effectLst/>
                <a:latin typeface="+mn-lt"/>
                <a:ea typeface="+mn-ea"/>
                <a:cs typeface="+mn-cs"/>
              </a:rPr>
              <a:t>Metoo</a:t>
            </a:r>
            <a:r>
              <a:rPr lang="da-DK" sz="1200" kern="1200" dirty="0" smtClean="0">
                <a:solidFill>
                  <a:schemeClr val="tx1"/>
                </a:solidFill>
                <a:effectLst/>
                <a:latin typeface="+mn-lt"/>
                <a:ea typeface="+mn-ea"/>
                <a:cs typeface="+mn-cs"/>
              </a:rPr>
              <a:t>-oprør på fødegangen: Indgreb uden samtykke er overgreb” og siden fulgte flere debatindlæg, både fra fødende og læger. Også et som forsøgte at bygge bro mellem de</a:t>
            </a:r>
            <a:r>
              <a:rPr lang="da-DK" sz="1200" kern="1200" baseline="0" dirty="0" smtClean="0">
                <a:solidFill>
                  <a:schemeClr val="tx1"/>
                </a:solidFill>
                <a:effectLst/>
                <a:latin typeface="+mn-lt"/>
                <a:ea typeface="+mn-ea"/>
                <a:cs typeface="+mn-cs"/>
              </a:rPr>
              <a:t> forskellige </a:t>
            </a:r>
            <a:r>
              <a:rPr lang="da-DK" sz="1200" kern="1200" dirty="0" smtClean="0">
                <a:solidFill>
                  <a:schemeClr val="tx1"/>
                </a:solidFill>
                <a:effectLst/>
                <a:latin typeface="+mn-lt"/>
                <a:ea typeface="+mn-ea"/>
                <a:cs typeface="+mn-cs"/>
              </a:rPr>
              <a:t>begge perspektiver og skabe grobund for en bedre forståelse af mekanismerne, nemlig debatindlægget af Lars Høj og Lea Høstrup, som også holder oplæg her senere i eftermiddag.</a:t>
            </a:r>
            <a:endParaRPr lang="da-DK" sz="1000" dirty="0"/>
          </a:p>
        </p:txBody>
      </p:sp>
      <p:sp>
        <p:nvSpPr>
          <p:cNvPr id="4" name="Pladsholder til slidenummer 3"/>
          <p:cNvSpPr>
            <a:spLocks noGrp="1"/>
          </p:cNvSpPr>
          <p:nvPr>
            <p:ph type="sldNum" sz="quarter" idx="10"/>
          </p:nvPr>
        </p:nvSpPr>
        <p:spPr/>
        <p:txBody>
          <a:bodyPr/>
          <a:lstStyle/>
          <a:p>
            <a:fld id="{DEECC21D-6951-41CE-8AB1-5F96D35EDE8D}" type="slidenum">
              <a:rPr lang="da-DK" smtClean="0"/>
              <a:t>4</a:t>
            </a:fld>
            <a:endParaRPr lang="da-DK"/>
          </a:p>
        </p:txBody>
      </p:sp>
    </p:spTree>
    <p:extLst>
      <p:ext uri="{BB962C8B-B14F-4D97-AF65-F5344CB8AC3E}">
        <p14:creationId xmlns:p14="http://schemas.microsoft.com/office/powerpoint/2010/main" val="3611316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kern="1200" dirty="0" smtClean="0">
                <a:solidFill>
                  <a:schemeClr val="tx1"/>
                </a:solidFill>
                <a:effectLst/>
                <a:latin typeface="+mn-lt"/>
                <a:ea typeface="+mn-ea"/>
                <a:cs typeface="+mn-cs"/>
              </a:rPr>
              <a:t>Om lidt vil jeg fortælle</a:t>
            </a:r>
            <a:r>
              <a:rPr lang="da-DK" sz="900" kern="1200" baseline="0" dirty="0" smtClean="0">
                <a:solidFill>
                  <a:schemeClr val="tx1"/>
                </a:solidFill>
                <a:effectLst/>
                <a:latin typeface="+mn-lt"/>
                <a:ea typeface="+mn-ea"/>
                <a:cs typeface="+mn-cs"/>
              </a:rPr>
              <a:t> nærmere</a:t>
            </a:r>
            <a:r>
              <a:rPr lang="da-DK" sz="900" kern="1200" dirty="0" smtClean="0">
                <a:solidFill>
                  <a:schemeClr val="tx1"/>
                </a:solidFill>
                <a:effectLst/>
                <a:latin typeface="+mn-lt"/>
                <a:ea typeface="+mn-ea"/>
                <a:cs typeface="+mn-cs"/>
              </a:rPr>
              <a:t> om de fødendes vidnesbyrd om svigt i </a:t>
            </a:r>
            <a:r>
              <a:rPr lang="da-DK" sz="900" kern="1200" dirty="0" err="1" smtClean="0">
                <a:solidFill>
                  <a:schemeClr val="tx1"/>
                </a:solidFill>
                <a:effectLst/>
                <a:latin typeface="+mn-lt"/>
                <a:ea typeface="+mn-ea"/>
                <a:cs typeface="+mn-cs"/>
              </a:rPr>
              <a:t>svangreomsorgen</a:t>
            </a:r>
            <a:r>
              <a:rPr lang="da-DK" sz="900" kern="1200" dirty="0" smtClean="0">
                <a:solidFill>
                  <a:schemeClr val="tx1"/>
                </a:solidFill>
                <a:effectLst/>
                <a:latin typeface="+mn-lt"/>
                <a:ea typeface="+mn-ea"/>
                <a:cs typeface="+mn-cs"/>
              </a:rPr>
              <a:t>, vi har indsamlet i Forældre og Fødsel. Og ja, det er de såkaldt ”dårlige historier” vi har indsamlet</a:t>
            </a:r>
            <a:r>
              <a:rPr lang="da-DK" sz="9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kern="1200" dirty="0" smtClean="0">
                <a:solidFill>
                  <a:schemeClr val="tx1"/>
                </a:solidFill>
                <a:effectLst/>
                <a:latin typeface="+mn-lt"/>
                <a:ea typeface="+mn-ea"/>
                <a:cs typeface="+mn-cs"/>
              </a:rPr>
              <a:t>Vi ved, at der for hver dårlig oplevelse, er der flere gode.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kern="1200" dirty="0" smtClean="0">
                <a:solidFill>
                  <a:schemeClr val="tx1"/>
                </a:solidFill>
                <a:effectLst/>
                <a:latin typeface="+mn-lt"/>
                <a:ea typeface="+mn-ea"/>
                <a:cs typeface="+mn-cs"/>
              </a:rPr>
              <a:t>Det afspejler sig også i LUP fødende, hvor 85 % er tilfredse med</a:t>
            </a:r>
            <a:r>
              <a:rPr lang="da-DK" sz="900" kern="1200" baseline="0" dirty="0" smtClean="0">
                <a:solidFill>
                  <a:schemeClr val="tx1"/>
                </a:solidFill>
                <a:effectLst/>
                <a:latin typeface="+mn-lt"/>
                <a:ea typeface="+mn-ea"/>
                <a:cs typeface="+mn-cs"/>
              </a:rPr>
              <a:t> deres fødselsforløb</a:t>
            </a:r>
            <a:r>
              <a:rPr lang="da-DK" sz="900" kern="1200" dirty="0" smtClean="0">
                <a:solidFill>
                  <a:schemeClr val="tx1"/>
                </a:solidFill>
                <a:effectLst/>
                <a:latin typeface="+mn-lt"/>
                <a:ea typeface="+mn-ea"/>
                <a:cs typeface="+mn-cs"/>
              </a:rPr>
              <a:t>. Men hverken de gode eller dårlige oplevelser er sort/hvide. Man kan også</a:t>
            </a:r>
            <a:r>
              <a:rPr lang="da-DK" sz="900" kern="1200" baseline="0" dirty="0" smtClean="0">
                <a:solidFill>
                  <a:schemeClr val="tx1"/>
                </a:solidFill>
                <a:effectLst/>
                <a:latin typeface="+mn-lt"/>
                <a:ea typeface="+mn-ea"/>
                <a:cs typeface="+mn-cs"/>
              </a:rPr>
              <a:t> </a:t>
            </a:r>
            <a:r>
              <a:rPr lang="da-DK" sz="900" kern="1200" dirty="0" smtClean="0">
                <a:solidFill>
                  <a:schemeClr val="tx1"/>
                </a:solidFill>
                <a:effectLst/>
                <a:latin typeface="+mn-lt"/>
                <a:ea typeface="+mn-ea"/>
                <a:cs typeface="+mn-cs"/>
              </a:rPr>
              <a:t>sagtens overordnet set have haft en god graviditet/fødsel eller efterfødselsforløb, selvom delelementer har været værd at kritisere eller i hvert fald forholde sig kritisk til. Det vil jeg give jer et eksempel</a:t>
            </a:r>
            <a:r>
              <a:rPr lang="da-DK" sz="900" kern="1200" baseline="0" dirty="0" smtClean="0">
                <a:solidFill>
                  <a:schemeClr val="tx1"/>
                </a:solidFill>
                <a:effectLst/>
                <a:latin typeface="+mn-lt"/>
                <a:ea typeface="+mn-ea"/>
                <a:cs typeface="+mn-cs"/>
              </a:rPr>
              <a:t> på til sidst. </a:t>
            </a:r>
            <a:endParaRPr lang="da-DK" sz="900" dirty="0" smtClean="0"/>
          </a:p>
          <a:p>
            <a:r>
              <a:rPr lang="da-DK" sz="900" kern="1200" dirty="0" smtClean="0">
                <a:solidFill>
                  <a:schemeClr val="tx1"/>
                </a:solidFill>
                <a:effectLst/>
                <a:latin typeface="+mn-lt"/>
                <a:ea typeface="+mn-ea"/>
                <a:cs typeface="+mn-cs"/>
              </a:rPr>
              <a:t/>
            </a:r>
            <a:br>
              <a:rPr lang="da-DK" sz="900" kern="1200" dirty="0" smtClean="0">
                <a:solidFill>
                  <a:schemeClr val="tx1"/>
                </a:solidFill>
                <a:effectLst/>
                <a:latin typeface="+mn-lt"/>
                <a:ea typeface="+mn-ea"/>
                <a:cs typeface="+mn-cs"/>
              </a:rPr>
            </a:br>
            <a:r>
              <a:rPr lang="da-DK" sz="900" kern="1200" dirty="0" smtClean="0">
                <a:solidFill>
                  <a:schemeClr val="tx1"/>
                </a:solidFill>
                <a:effectLst/>
                <a:latin typeface="+mn-lt"/>
                <a:ea typeface="+mn-ea"/>
                <a:cs typeface="+mn-cs"/>
              </a:rPr>
              <a:t>Jeg har tænkt meget over hvordan jeg skulle vægte mine ord og hvilke ord jeg skulle bruge eller måske nærmere undgå, at bruge. Jeg har ligeså lidt lyst til at “ødelægge den gode stemning” og fortælle om de her oplevelser, som I måske har til at høre dem, men I kender jo også virkeligheden. At vi har et velfungerende sundhedsvæsen med dygtige og engagerede fagfolk, men som også er presset af økonomiske rammer, personalemangel nogle steder og stigende kompleksitet i opgaverne.</a:t>
            </a:r>
            <a:br>
              <a:rPr lang="da-DK" sz="900" kern="1200" dirty="0" smtClean="0">
                <a:solidFill>
                  <a:schemeClr val="tx1"/>
                </a:solidFill>
                <a:effectLst/>
                <a:latin typeface="+mn-lt"/>
                <a:ea typeface="+mn-ea"/>
                <a:cs typeface="+mn-cs"/>
              </a:rPr>
            </a:br>
            <a:r>
              <a:rPr lang="da-DK" sz="900" kern="1200" dirty="0" smtClean="0">
                <a:solidFill>
                  <a:schemeClr val="tx1"/>
                </a:solidFill>
                <a:effectLst/>
                <a:latin typeface="+mn-lt"/>
                <a:ea typeface="+mn-ea"/>
                <a:cs typeface="+mn-cs"/>
              </a:rPr>
              <a:t/>
            </a:r>
            <a:br>
              <a:rPr lang="da-DK" sz="900" kern="1200" dirty="0" smtClean="0">
                <a:solidFill>
                  <a:schemeClr val="tx1"/>
                </a:solidFill>
                <a:effectLst/>
                <a:latin typeface="+mn-lt"/>
                <a:ea typeface="+mn-ea"/>
                <a:cs typeface="+mn-cs"/>
              </a:rPr>
            </a:br>
            <a:r>
              <a:rPr lang="da-DK" sz="900" kern="1200" dirty="0" smtClean="0">
                <a:solidFill>
                  <a:schemeClr val="tx1"/>
                </a:solidFill>
                <a:effectLst/>
                <a:latin typeface="+mn-lt"/>
                <a:ea typeface="+mn-ea"/>
                <a:cs typeface="+mn-cs"/>
              </a:rPr>
              <a:t>Jeg er dog kommet frem til, at vi lige så godt kan tage det råt for usødet og bringe nogle af de udtalelser i spil, som har været fremme i debatten og i de modtagne vidnesbyrd. Så nu vil jeg læse nogle citater højt, som jeg har</a:t>
            </a:r>
            <a:r>
              <a:rPr lang="da-DK" sz="900" kern="1200" baseline="0" dirty="0" smtClean="0">
                <a:solidFill>
                  <a:schemeClr val="tx1"/>
                </a:solidFill>
                <a:effectLst/>
                <a:latin typeface="+mn-lt"/>
                <a:ea typeface="+mn-ea"/>
                <a:cs typeface="+mn-cs"/>
              </a:rPr>
              <a:t> opdelt i forskellige temaer, som er gennemgående for de vidnesbyrd vi har modtaget. </a:t>
            </a:r>
            <a:r>
              <a:rPr lang="da-DK" sz="900" kern="1200" dirty="0" smtClean="0">
                <a:solidFill>
                  <a:schemeClr val="tx1"/>
                </a:solidFill>
                <a:effectLst/>
                <a:latin typeface="+mn-lt"/>
                <a:ea typeface="+mn-ea"/>
                <a:cs typeface="+mn-cs"/>
              </a:rPr>
              <a:t/>
            </a:r>
            <a:br>
              <a:rPr lang="da-DK" sz="900" kern="1200" dirty="0" smtClean="0">
                <a:solidFill>
                  <a:schemeClr val="tx1"/>
                </a:solidFill>
                <a:effectLst/>
                <a:latin typeface="+mn-lt"/>
                <a:ea typeface="+mn-ea"/>
                <a:cs typeface="+mn-cs"/>
              </a:rPr>
            </a:br>
            <a:endParaRPr lang="da-DK" sz="900" dirty="0"/>
          </a:p>
        </p:txBody>
      </p:sp>
      <p:sp>
        <p:nvSpPr>
          <p:cNvPr id="4" name="Pladsholder til slidenummer 3"/>
          <p:cNvSpPr>
            <a:spLocks noGrp="1"/>
          </p:cNvSpPr>
          <p:nvPr>
            <p:ph type="sldNum" sz="quarter" idx="10"/>
          </p:nvPr>
        </p:nvSpPr>
        <p:spPr/>
        <p:txBody>
          <a:bodyPr/>
          <a:lstStyle/>
          <a:p>
            <a:fld id="{DEECC21D-6951-41CE-8AB1-5F96D35EDE8D}" type="slidenum">
              <a:rPr lang="da-DK" smtClean="0"/>
              <a:t>5</a:t>
            </a:fld>
            <a:endParaRPr lang="da-DK"/>
          </a:p>
        </p:txBody>
      </p:sp>
    </p:spTree>
    <p:extLst>
      <p:ext uri="{BB962C8B-B14F-4D97-AF65-F5344CB8AC3E}">
        <p14:creationId xmlns:p14="http://schemas.microsoft.com/office/powerpoint/2010/main" val="1449324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kern="1200" dirty="0" smtClean="0">
                <a:solidFill>
                  <a:schemeClr val="tx1"/>
                </a:solidFill>
                <a:effectLst/>
                <a:latin typeface="+mn-lt"/>
                <a:ea typeface="+mn-ea"/>
                <a:cs typeface="+mn-cs"/>
              </a:rPr>
              <a:t>”I ethvert overgreb er der en krænker, og overgrebet begås for at tilfredsstille krænkerens behov.” sådan stod det debatindlægget</a:t>
            </a:r>
            <a:r>
              <a:rPr lang="da-DK" sz="1200" b="0" i="0" kern="1200" baseline="0" dirty="0" smtClean="0">
                <a:solidFill>
                  <a:schemeClr val="tx1"/>
                </a:solidFill>
                <a:effectLst/>
                <a:latin typeface="+mn-lt"/>
                <a:ea typeface="+mn-ea"/>
                <a:cs typeface="+mn-cs"/>
              </a:rPr>
              <a:t> underskrevet af </a:t>
            </a:r>
            <a:r>
              <a:rPr lang="da-DK" sz="1200" b="0" i="0" kern="1200" dirty="0" smtClean="0">
                <a:solidFill>
                  <a:schemeClr val="tx1"/>
                </a:solidFill>
                <a:effectLst/>
                <a:latin typeface="+mn-lt"/>
                <a:ea typeface="+mn-ea"/>
                <a:cs typeface="+mn-cs"/>
              </a:rPr>
              <a:t>27 læger, som modsvar</a:t>
            </a:r>
            <a:r>
              <a:rPr lang="da-DK" sz="1200" b="0" i="0" kern="1200" baseline="0" dirty="0" smtClean="0">
                <a:solidFill>
                  <a:schemeClr val="tx1"/>
                </a:solidFill>
                <a:effectLst/>
                <a:latin typeface="+mn-lt"/>
                <a:ea typeface="+mn-ea"/>
                <a:cs typeface="+mn-cs"/>
              </a:rPr>
              <a:t> til #</a:t>
            </a:r>
            <a:r>
              <a:rPr lang="da-DK" sz="1200" b="0" i="0" kern="1200" baseline="0" dirty="0" err="1" smtClean="0">
                <a:solidFill>
                  <a:schemeClr val="tx1"/>
                </a:solidFill>
                <a:effectLst/>
                <a:latin typeface="+mn-lt"/>
                <a:ea typeface="+mn-ea"/>
                <a:cs typeface="+mn-cs"/>
              </a:rPr>
              <a:t>metoo</a:t>
            </a:r>
            <a:r>
              <a:rPr lang="da-DK" sz="1200" b="0" i="0" kern="1200" baseline="0" dirty="0" smtClean="0">
                <a:solidFill>
                  <a:schemeClr val="tx1"/>
                </a:solidFill>
                <a:effectLst/>
                <a:latin typeface="+mn-lt"/>
                <a:ea typeface="+mn-ea"/>
                <a:cs typeface="+mn-cs"/>
              </a:rPr>
              <a:t>-kronikken om at indgreb uden samtykke er overgreb. Måske er nogen af dem til stede i dag. Det håber jeg. </a:t>
            </a:r>
          </a:p>
          <a:p>
            <a:endParaRPr lang="da-DK" sz="1200" b="0" i="0" kern="1200" baseline="0" dirty="0" smtClean="0">
              <a:solidFill>
                <a:schemeClr val="tx1"/>
              </a:solidFill>
              <a:effectLst/>
              <a:latin typeface="+mn-lt"/>
              <a:ea typeface="+mn-ea"/>
              <a:cs typeface="+mn-cs"/>
            </a:endParaRPr>
          </a:p>
          <a:p>
            <a:r>
              <a:rPr lang="da-DK" sz="1200" b="0" i="0" kern="1200" baseline="0" dirty="0" smtClean="0">
                <a:solidFill>
                  <a:schemeClr val="tx1"/>
                </a:solidFill>
                <a:effectLst/>
                <a:latin typeface="+mn-lt"/>
                <a:ea typeface="+mn-ea"/>
                <a:cs typeface="+mn-cs"/>
              </a:rPr>
              <a:t>Vi kan sagtens forstå, at de og I ikke kan genkende jer selv i det, når der tages udgangspunkt i den definition af overgreb. </a:t>
            </a:r>
          </a:p>
          <a:p>
            <a:endParaRPr lang="da-DK" baseline="0" dirty="0" smtClean="0"/>
          </a:p>
          <a:p>
            <a:r>
              <a:rPr lang="da-DK" baseline="0" dirty="0" smtClean="0"/>
              <a:t>Socialstyrelsen definerer vold/overgreb som ”en handling eller trussel, der uanset formålet kan krænke en anden persons integritet, eller som skræmmer, smerter eller skader personen(…)”. Derfor mener vi godt at man kan kalde indgreb, som foretages uden samtykke og som har denne effekt på den fødende, for overgreb. Og vi har fået SÅ mange beskrivelser af handlinger og beslutninger, der udføres og træffes henover hovedet på fødende – i ikke-akutte situationer – at vi mener det er relevant, at tage op om der kan være tale om en kultur.</a:t>
            </a:r>
            <a:endParaRPr lang="da-DK" dirty="0"/>
          </a:p>
        </p:txBody>
      </p:sp>
      <p:sp>
        <p:nvSpPr>
          <p:cNvPr id="4" name="Pladsholder til slidenummer 3"/>
          <p:cNvSpPr>
            <a:spLocks noGrp="1"/>
          </p:cNvSpPr>
          <p:nvPr>
            <p:ph type="sldNum" sz="quarter" idx="10"/>
          </p:nvPr>
        </p:nvSpPr>
        <p:spPr/>
        <p:txBody>
          <a:bodyPr/>
          <a:lstStyle/>
          <a:p>
            <a:fld id="{DEECC21D-6951-41CE-8AB1-5F96D35EDE8D}" type="slidenum">
              <a:rPr lang="da-DK" smtClean="0"/>
              <a:t>11</a:t>
            </a:fld>
            <a:endParaRPr lang="da-DK"/>
          </a:p>
        </p:txBody>
      </p:sp>
    </p:spTree>
    <p:extLst>
      <p:ext uri="{BB962C8B-B14F-4D97-AF65-F5344CB8AC3E}">
        <p14:creationId xmlns:p14="http://schemas.microsoft.com/office/powerpoint/2010/main" val="101653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Mit eget eksempel med en overordnet</a:t>
            </a:r>
            <a:r>
              <a:rPr lang="da-DK" baseline="0" dirty="0" smtClean="0"/>
              <a:t> meget positiv fødselsoplevelse, men med en hændelse med meget smertefuld løsning af kanten på livmodermunden uden forudgående information og samtykke, hvilket jordemoderen italesatte, tog ansvar for, undskyldte for og forklarede for mig, så det netop ikke satte sig som et traume og hvor jeg følte at jeg blev mødt med respekt på trods af, at selve handlingen ikke var ok. </a:t>
            </a:r>
            <a:endParaRPr lang="da-DK" dirty="0"/>
          </a:p>
        </p:txBody>
      </p:sp>
      <p:sp>
        <p:nvSpPr>
          <p:cNvPr id="4" name="Pladsholder til slidenummer 3"/>
          <p:cNvSpPr>
            <a:spLocks noGrp="1"/>
          </p:cNvSpPr>
          <p:nvPr>
            <p:ph type="sldNum" sz="quarter" idx="10"/>
          </p:nvPr>
        </p:nvSpPr>
        <p:spPr/>
        <p:txBody>
          <a:bodyPr/>
          <a:lstStyle/>
          <a:p>
            <a:fld id="{DEECC21D-6951-41CE-8AB1-5F96D35EDE8D}" type="slidenum">
              <a:rPr lang="da-DK" smtClean="0"/>
              <a:t>13</a:t>
            </a:fld>
            <a:endParaRPr lang="da-DK"/>
          </a:p>
        </p:txBody>
      </p:sp>
    </p:spTree>
    <p:extLst>
      <p:ext uri="{BB962C8B-B14F-4D97-AF65-F5344CB8AC3E}">
        <p14:creationId xmlns:p14="http://schemas.microsoft.com/office/powerpoint/2010/main" val="218751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DEECC21D-6951-41CE-8AB1-5F96D35EDE8D}" type="slidenum">
              <a:rPr lang="da-DK" smtClean="0"/>
              <a:t>15</a:t>
            </a:fld>
            <a:endParaRPr lang="da-DK"/>
          </a:p>
        </p:txBody>
      </p:sp>
    </p:spTree>
    <p:extLst>
      <p:ext uri="{BB962C8B-B14F-4D97-AF65-F5344CB8AC3E}">
        <p14:creationId xmlns:p14="http://schemas.microsoft.com/office/powerpoint/2010/main" val="25197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BE292C2-6297-48DE-9FCE-2DE24B1A0A9A}" type="datetimeFigureOut">
              <a:rPr lang="da-DK" smtClean="0"/>
              <a:t>15-10-2021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61082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E292C2-6297-48DE-9FCE-2DE24B1A0A9A}" type="datetimeFigureOut">
              <a:rPr lang="da-DK" smtClean="0"/>
              <a:t>15-10-2021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118413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E292C2-6297-48DE-9FCE-2DE24B1A0A9A}" type="datetimeFigureOut">
              <a:rPr lang="da-DK" smtClean="0"/>
              <a:t>15-10-2021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225171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E292C2-6297-48DE-9FCE-2DE24B1A0A9A}" type="datetimeFigureOut">
              <a:rPr lang="da-DK" smtClean="0"/>
              <a:t>15-10-2021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404879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6BE292C2-6297-48DE-9FCE-2DE24B1A0A9A}" type="datetimeFigureOut">
              <a:rPr lang="da-DK" smtClean="0"/>
              <a:t>15-10-2021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212264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BE292C2-6297-48DE-9FCE-2DE24B1A0A9A}" type="datetimeFigureOut">
              <a:rPr lang="da-DK" smtClean="0"/>
              <a:t>15-10-2021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2299581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BE292C2-6297-48DE-9FCE-2DE24B1A0A9A}" type="datetimeFigureOut">
              <a:rPr lang="da-DK" smtClean="0"/>
              <a:t>15-10-2021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347432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6BE292C2-6297-48DE-9FCE-2DE24B1A0A9A}" type="datetimeFigureOut">
              <a:rPr lang="da-DK" smtClean="0"/>
              <a:t>15-10-2021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330113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BE292C2-6297-48DE-9FCE-2DE24B1A0A9A}" type="datetimeFigureOut">
              <a:rPr lang="da-DK" smtClean="0"/>
              <a:t>15-10-2021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4202740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6BE292C2-6297-48DE-9FCE-2DE24B1A0A9A}" type="datetimeFigureOut">
              <a:rPr lang="da-DK" smtClean="0"/>
              <a:t>15-10-2021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1463046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6BE292C2-6297-48DE-9FCE-2DE24B1A0A9A}" type="datetimeFigureOut">
              <a:rPr lang="da-DK" smtClean="0"/>
              <a:t>15-10-2021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E5CA50D-B71B-47B7-8F9B-2344CD56231D}" type="slidenum">
              <a:rPr lang="da-DK" smtClean="0"/>
              <a:t>‹nr.›</a:t>
            </a:fld>
            <a:endParaRPr lang="da-DK"/>
          </a:p>
        </p:txBody>
      </p:sp>
    </p:spTree>
    <p:extLst>
      <p:ext uri="{BB962C8B-B14F-4D97-AF65-F5344CB8AC3E}">
        <p14:creationId xmlns:p14="http://schemas.microsoft.com/office/powerpoint/2010/main" val="259147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292C2-6297-48DE-9FCE-2DE24B1A0A9A}" type="datetimeFigureOut">
              <a:rPr lang="da-DK" smtClean="0"/>
              <a:t>15-10-2021</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CA50D-B71B-47B7-8F9B-2344CD56231D}" type="slidenum">
              <a:rPr lang="da-DK" smtClean="0"/>
              <a:t>‹nr.›</a:t>
            </a:fld>
            <a:endParaRPr lang="da-DK"/>
          </a:p>
        </p:txBody>
      </p:sp>
    </p:spTree>
    <p:extLst>
      <p:ext uri="{BB962C8B-B14F-4D97-AF65-F5344CB8AC3E}">
        <p14:creationId xmlns:p14="http://schemas.microsoft.com/office/powerpoint/2010/main" val="4164898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3" Type="http://schemas.openxmlformats.org/officeDocument/2006/relationships/image" Target="../media/image3.JPG"/><Relationship Id="rId7" Type="http://schemas.openxmlformats.org/officeDocument/2006/relationships/image" Target="../media/image6.JPG"/><Relationship Id="rId12"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2.png"/><Relationship Id="rId9"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805170"/>
            <a:ext cx="9144000" cy="2387600"/>
          </a:xfrm>
        </p:spPr>
        <p:txBody>
          <a:bodyPr>
            <a:normAutofit fontScale="90000"/>
          </a:bodyPr>
          <a:lstStyle/>
          <a:p>
            <a:r>
              <a:rPr lang="da-DK" dirty="0"/>
              <a:t>Hvad ved vi om kvinders oplevelser i den danske svangreomsorg?</a:t>
            </a:r>
          </a:p>
        </p:txBody>
      </p:sp>
      <p:sp>
        <p:nvSpPr>
          <p:cNvPr id="3" name="Undertitel 2"/>
          <p:cNvSpPr>
            <a:spLocks noGrp="1"/>
          </p:cNvSpPr>
          <p:nvPr>
            <p:ph type="subTitle" idx="1"/>
          </p:nvPr>
        </p:nvSpPr>
        <p:spPr>
          <a:xfrm>
            <a:off x="1524000" y="3192770"/>
            <a:ext cx="9144000" cy="1655762"/>
          </a:xfrm>
        </p:spPr>
        <p:txBody>
          <a:bodyPr>
            <a:normAutofit lnSpcReduction="10000"/>
          </a:bodyPr>
          <a:lstStyle/>
          <a:p>
            <a:r>
              <a:rPr lang="da-DK" dirty="0"/>
              <a:t>T</a:t>
            </a:r>
            <a:r>
              <a:rPr lang="da-DK" dirty="0" smtClean="0"/>
              <a:t>emadag om kulturen i svangreomsorgen </a:t>
            </a:r>
          </a:p>
          <a:p>
            <a:r>
              <a:rPr lang="da-DK" sz="2000" dirty="0" smtClean="0"/>
              <a:t>– jordemoderens og obstetrikerens møde med brugerne</a:t>
            </a:r>
          </a:p>
          <a:p>
            <a:r>
              <a:rPr lang="da-DK" dirty="0" smtClean="0"/>
              <a:t>13. oktober 2021</a:t>
            </a:r>
          </a:p>
          <a:p>
            <a:r>
              <a:rPr lang="da-DK" dirty="0" smtClean="0"/>
              <a:t>v. Mie Ryborg-Larsen, formand i Forældre og Fødsel</a:t>
            </a:r>
          </a:p>
          <a:p>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344" y="5171102"/>
            <a:ext cx="3061947" cy="1182009"/>
          </a:xfrm>
          <a:prstGeom prst="rect">
            <a:avLst/>
          </a:prstGeom>
        </p:spPr>
      </p:pic>
    </p:spTree>
    <p:extLst>
      <p:ext uri="{BB962C8B-B14F-4D97-AF65-F5344CB8AC3E}">
        <p14:creationId xmlns:p14="http://schemas.microsoft.com/office/powerpoint/2010/main" val="1317414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46653"/>
            <a:ext cx="10515600" cy="1325563"/>
          </a:xfrm>
        </p:spPr>
        <p:txBody>
          <a:bodyPr/>
          <a:lstStyle/>
          <a:p>
            <a:r>
              <a:rPr lang="da-DK" dirty="0" smtClean="0"/>
              <a:t>Tema: Manipulation</a:t>
            </a:r>
            <a:endParaRPr lang="da-DK" dirty="0"/>
          </a:p>
        </p:txBody>
      </p:sp>
      <p:sp>
        <p:nvSpPr>
          <p:cNvPr id="3" name="Pladsholder til indhold 2"/>
          <p:cNvSpPr>
            <a:spLocks noGrp="1"/>
          </p:cNvSpPr>
          <p:nvPr>
            <p:ph idx="1"/>
          </p:nvPr>
        </p:nvSpPr>
        <p:spPr>
          <a:xfrm>
            <a:off x="1087582" y="2527589"/>
            <a:ext cx="9432636" cy="3568411"/>
          </a:xfrm>
        </p:spPr>
        <p:txBody>
          <a:bodyPr>
            <a:normAutofit/>
          </a:bodyPr>
          <a:lstStyle/>
          <a:p>
            <a:pPr fontAlgn="base"/>
            <a:r>
              <a:rPr lang="da-DK" sz="2200" i="1" dirty="0"/>
              <a:t>Jordemoderen sagde, at hvis de tog vandet nu, kunne jeg få en fødestue. Det var ikke sikkert, de kunne tilbyde mig en stue, hvis jeg ventede. Jeg lod hende tage vandet. De sætninger ‘jeg kan ikke garantere din søn overlever’, ‘hvis du var min søster, ville jeg tvinge dig’ og ‘det er ikke sikkert, du kan få en fødestue, hvis du venter’ efter at have gjort mig bange og usikker til tjekkene føles nu som følelsesmæssig manipulation. Jeg tvivler ikke på, at de ville sikre sig et godt udfald, men de glemte at se mig, de glemte at se min historie, og de glemte at lytte.</a:t>
            </a:r>
            <a:endParaRPr lang="da-DK" sz="2200" i="1" dirty="0" smtClean="0"/>
          </a:p>
          <a:p>
            <a:pPr fontAlgn="base"/>
            <a:endParaRPr lang="da-DK" sz="2000"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25527" y="614518"/>
            <a:ext cx="2141728" cy="826775"/>
          </a:xfrm>
          <a:prstGeom prst="rect">
            <a:avLst/>
          </a:prstGeom>
        </p:spPr>
      </p:pic>
    </p:spTree>
    <p:extLst>
      <p:ext uri="{BB962C8B-B14F-4D97-AF65-F5344CB8AC3E}">
        <p14:creationId xmlns:p14="http://schemas.microsoft.com/office/powerpoint/2010/main" val="380177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46653"/>
            <a:ext cx="10515600" cy="1325563"/>
          </a:xfrm>
        </p:spPr>
        <p:txBody>
          <a:bodyPr/>
          <a:lstStyle/>
          <a:p>
            <a:r>
              <a:rPr lang="da-DK" dirty="0" smtClean="0"/>
              <a:t>Tema: Overgreb</a:t>
            </a:r>
            <a:endParaRPr lang="da-DK" dirty="0"/>
          </a:p>
        </p:txBody>
      </p:sp>
      <p:sp>
        <p:nvSpPr>
          <p:cNvPr id="3" name="Pladsholder til indhold 2"/>
          <p:cNvSpPr>
            <a:spLocks noGrp="1"/>
          </p:cNvSpPr>
          <p:nvPr>
            <p:ph idx="1"/>
          </p:nvPr>
        </p:nvSpPr>
        <p:spPr>
          <a:xfrm>
            <a:off x="1063831" y="1742579"/>
            <a:ext cx="9432636" cy="4313837"/>
          </a:xfrm>
        </p:spPr>
        <p:txBody>
          <a:bodyPr>
            <a:normAutofit fontScale="92500" lnSpcReduction="10000"/>
          </a:bodyPr>
          <a:lstStyle/>
          <a:p>
            <a:pPr fontAlgn="base"/>
            <a:r>
              <a:rPr lang="da-DK" sz="2000" i="1" dirty="0" smtClean="0"/>
              <a:t>Jeg </a:t>
            </a:r>
            <a:r>
              <a:rPr lang="da-DK" sz="2000" i="1" dirty="0"/>
              <a:t>blev med det samme undersøgt af en jordemoder. Jeg fortalte hende, at jeg lider af </a:t>
            </a:r>
            <a:r>
              <a:rPr lang="da-DK" sz="2000" i="1" dirty="0" err="1"/>
              <a:t>vulvodyni</a:t>
            </a:r>
            <a:r>
              <a:rPr lang="da-DK" sz="2000" i="1" dirty="0"/>
              <a:t> (kroniske smerter i underlivet), og bad hende være forsigtig under sin undersøgelse. Det vrissede hun lidt ad, og da hun havde konstateret, at jeg var nok udvidet til at komme på en fødestue, var der pludselig noget, der gjorde virkelig ondt ved min livmodermund. Jeg udbrød: ’Hvad laver du?’ og fik svaret: ’Jeg hjælper dig bare lidt på vej’. Hun tog vandet uden at spørge mig </a:t>
            </a:r>
            <a:r>
              <a:rPr lang="da-DK" sz="2000" i="1" dirty="0" smtClean="0"/>
              <a:t>først.</a:t>
            </a:r>
          </a:p>
          <a:p>
            <a:pPr fontAlgn="base"/>
            <a:r>
              <a:rPr lang="da-DK" sz="2000" i="1" dirty="0"/>
              <a:t>Hver gang de ville foretage en underlivsundersøgelse, fortalte jeg dem, at jeg kan få det dårligt under vaginale undersøgelser, fordi jeg tidligere har oplevet seksuelle overgreb. Jeg sagde det, så de vidste, at når jeg sagde stop, så mente jeg det. Alligevel var jeg ude for et overgreb en eftermiddag, hvor der var travlt på </a:t>
            </a:r>
            <a:r>
              <a:rPr lang="da-DK" sz="2000" i="1" dirty="0" err="1"/>
              <a:t>svangreafsnittet</a:t>
            </a:r>
            <a:r>
              <a:rPr lang="da-DK" sz="2000" i="1" dirty="0"/>
              <a:t>. »Av, av, stop. Stop. STOP,« skreg jeg. »Men jeg er færdig </a:t>
            </a:r>
            <a:r>
              <a:rPr lang="da-DK" sz="2000" i="1" dirty="0" err="1"/>
              <a:t>liiiige</a:t>
            </a:r>
            <a:r>
              <a:rPr lang="da-DK" sz="2000" i="1" dirty="0"/>
              <a:t> om lidt,« sagde hun, mens hendes fingre undersøgte, hvor udvidet jeg var. Jeg skreg højere, og hun så chokeret på mig. »Undskyld,« fremstammede hun</a:t>
            </a:r>
            <a:r>
              <a:rPr lang="da-DK" sz="2000" i="1" dirty="0" smtClean="0"/>
              <a:t>.</a:t>
            </a:r>
          </a:p>
          <a:p>
            <a:pPr fontAlgn="base"/>
            <a:r>
              <a:rPr lang="da-DK" sz="2000" i="1" dirty="0" smtClean="0"/>
              <a:t>Lige </a:t>
            </a:r>
            <a:r>
              <a:rPr lang="da-DK" sz="2000" i="1" dirty="0"/>
              <a:t>pludselig omkring midnat kommer der en ny jordemoder ind, som jeg ikke har mødt før, og hun vækker mig halvt og siger 'nu tager jeg </a:t>
            </a:r>
            <a:r>
              <a:rPr lang="da-DK" sz="2000" i="1" dirty="0" smtClean="0"/>
              <a:t>vandet</a:t>
            </a:r>
            <a:r>
              <a:rPr lang="da-DK" sz="2000" i="1" dirty="0"/>
              <a:t>’. </a:t>
            </a:r>
            <a:r>
              <a:rPr lang="da-DK" sz="2000" i="1" dirty="0" smtClean="0"/>
              <a:t>Der </a:t>
            </a:r>
            <a:r>
              <a:rPr lang="da-DK" sz="2000" i="1" dirty="0"/>
              <a:t>er ikke noget med nogen form for information. Der er intet informeret grundlag eller valg for mig</a:t>
            </a:r>
            <a:r>
              <a:rPr lang="da-DK" sz="2000" i="1" dirty="0" smtClean="0"/>
              <a:t>.</a:t>
            </a:r>
          </a:p>
          <a:p>
            <a:pPr fontAlgn="base"/>
            <a:endParaRPr lang="da-DK" sz="2000" i="1" dirty="0" smtClean="0"/>
          </a:p>
          <a:p>
            <a:pPr fontAlgn="base"/>
            <a:endParaRPr lang="da-DK" sz="2000" i="1" dirty="0"/>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5527" y="614518"/>
            <a:ext cx="2141728" cy="826775"/>
          </a:xfrm>
          <a:prstGeom prst="rect">
            <a:avLst/>
          </a:prstGeom>
        </p:spPr>
      </p:pic>
    </p:spTree>
    <p:extLst>
      <p:ext uri="{BB962C8B-B14F-4D97-AF65-F5344CB8AC3E}">
        <p14:creationId xmlns:p14="http://schemas.microsoft.com/office/powerpoint/2010/main" val="394147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46653"/>
            <a:ext cx="10515600" cy="1325563"/>
          </a:xfrm>
        </p:spPr>
        <p:txBody>
          <a:bodyPr/>
          <a:lstStyle/>
          <a:p>
            <a:r>
              <a:rPr lang="da-DK" dirty="0" smtClean="0"/>
              <a:t>Konsekvenser</a:t>
            </a:r>
            <a:endParaRPr lang="da-DK" dirty="0"/>
          </a:p>
        </p:txBody>
      </p:sp>
      <p:sp>
        <p:nvSpPr>
          <p:cNvPr id="3" name="Pladsholder til indhold 2"/>
          <p:cNvSpPr>
            <a:spLocks noGrp="1"/>
          </p:cNvSpPr>
          <p:nvPr>
            <p:ph idx="1"/>
          </p:nvPr>
        </p:nvSpPr>
        <p:spPr>
          <a:xfrm>
            <a:off x="1289462" y="2085122"/>
            <a:ext cx="8840376" cy="3581988"/>
          </a:xfrm>
        </p:spPr>
        <p:txBody>
          <a:bodyPr>
            <a:normAutofit/>
          </a:bodyPr>
          <a:lstStyle/>
          <a:p>
            <a:pPr marL="0" indent="0">
              <a:buNone/>
            </a:pPr>
            <a:r>
              <a:rPr lang="da-DK" dirty="0"/>
              <a:t>I en stor del af de vidnesbyrd vi har </a:t>
            </a:r>
            <a:r>
              <a:rPr lang="da-DK" dirty="0" smtClean="0"/>
              <a:t>modtaget, </a:t>
            </a:r>
            <a:r>
              <a:rPr lang="da-DK" dirty="0"/>
              <a:t>beskriver </a:t>
            </a:r>
            <a:r>
              <a:rPr lang="da-DK" dirty="0" smtClean="0"/>
              <a:t>kvinderne, </a:t>
            </a:r>
            <a:r>
              <a:rPr lang="da-DK" dirty="0"/>
              <a:t>at de ikke skal have flere børn. </a:t>
            </a:r>
            <a:endParaRPr lang="da-DK" dirty="0" smtClean="0"/>
          </a:p>
          <a:p>
            <a:pPr marL="0" indent="0">
              <a:buNone/>
            </a:pPr>
            <a:r>
              <a:rPr lang="da-DK" dirty="0" smtClean="0"/>
              <a:t>Ikke </a:t>
            </a:r>
            <a:r>
              <a:rPr lang="da-DK" dirty="0"/>
              <a:t>fordi de ikke vil, men fordi de ikke tør. </a:t>
            </a:r>
            <a:endParaRPr lang="da-DK" dirty="0" smtClean="0"/>
          </a:p>
          <a:p>
            <a:pPr marL="0" indent="0">
              <a:buNone/>
            </a:pPr>
            <a:r>
              <a:rPr lang="da-DK" dirty="0" smtClean="0"/>
              <a:t>Det, </a:t>
            </a:r>
            <a:r>
              <a:rPr lang="da-DK" dirty="0"/>
              <a:t>de er bange </a:t>
            </a:r>
            <a:r>
              <a:rPr lang="da-DK" dirty="0" smtClean="0"/>
              <a:t>for er, </a:t>
            </a:r>
            <a:r>
              <a:rPr lang="da-DK" dirty="0"/>
              <a:t>at systemet kommer til at svigte dem igen, og at de igen vil blive traumatiserede. Nu står de med ansvaret for deres første barn, og tør ikke risikere at gå psykisk </a:t>
            </a:r>
            <a:r>
              <a:rPr lang="da-DK" dirty="0" smtClean="0"/>
              <a:t>ned </a:t>
            </a:r>
            <a:r>
              <a:rPr lang="da-DK" dirty="0"/>
              <a:t>eller blive fysisk ude af stand til at tage vare på børnene</a:t>
            </a:r>
            <a:r>
              <a:rPr lang="da-DK" dirty="0" smtClean="0"/>
              <a:t>.</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25527" y="614518"/>
            <a:ext cx="2141728" cy="826775"/>
          </a:xfrm>
          <a:prstGeom prst="rect">
            <a:avLst/>
          </a:prstGeom>
        </p:spPr>
      </p:pic>
    </p:spTree>
    <p:extLst>
      <p:ext uri="{BB962C8B-B14F-4D97-AF65-F5344CB8AC3E}">
        <p14:creationId xmlns:p14="http://schemas.microsoft.com/office/powerpoint/2010/main" val="4278741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46653"/>
            <a:ext cx="10515600" cy="1325563"/>
          </a:xfrm>
        </p:spPr>
        <p:txBody>
          <a:bodyPr/>
          <a:lstStyle/>
          <a:p>
            <a:r>
              <a:rPr lang="da-DK" dirty="0"/>
              <a:t>E</a:t>
            </a:r>
            <a:r>
              <a:rPr lang="da-DK" dirty="0" smtClean="0"/>
              <a:t>get eksempel</a:t>
            </a:r>
            <a:endParaRPr lang="da-DK" dirty="0"/>
          </a:p>
        </p:txBody>
      </p:sp>
      <p:sp>
        <p:nvSpPr>
          <p:cNvPr id="3" name="Pladsholder til indhold 2"/>
          <p:cNvSpPr>
            <a:spLocks noGrp="1"/>
          </p:cNvSpPr>
          <p:nvPr>
            <p:ph idx="1"/>
          </p:nvPr>
        </p:nvSpPr>
        <p:spPr>
          <a:xfrm>
            <a:off x="2643249" y="2563216"/>
            <a:ext cx="6370122" cy="2816308"/>
          </a:xfrm>
        </p:spPr>
        <p:txBody>
          <a:bodyPr>
            <a:noAutofit/>
          </a:bodyPr>
          <a:lstStyle/>
          <a:p>
            <a:r>
              <a:rPr lang="da-DK" sz="3200" dirty="0" smtClean="0"/>
              <a:t>Det er menneskeligt at fejle </a:t>
            </a:r>
          </a:p>
          <a:p>
            <a:pPr marL="0" indent="0">
              <a:buNone/>
            </a:pPr>
            <a:endParaRPr lang="da-DK" sz="3200" dirty="0"/>
          </a:p>
          <a:p>
            <a:r>
              <a:rPr lang="da-DK" sz="3200" dirty="0"/>
              <a:t>o</a:t>
            </a:r>
            <a:r>
              <a:rPr lang="da-DK" sz="3200" dirty="0" smtClean="0"/>
              <a:t>g professionelt at erkende det</a:t>
            </a:r>
            <a:endParaRPr lang="da-DK" sz="3200" dirty="0"/>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5527" y="614518"/>
            <a:ext cx="2141728" cy="826775"/>
          </a:xfrm>
          <a:prstGeom prst="rect">
            <a:avLst/>
          </a:prstGeom>
        </p:spPr>
      </p:pic>
    </p:spTree>
    <p:extLst>
      <p:ext uri="{BB962C8B-B14F-4D97-AF65-F5344CB8AC3E}">
        <p14:creationId xmlns:p14="http://schemas.microsoft.com/office/powerpoint/2010/main" val="209359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46653"/>
            <a:ext cx="10515600" cy="1325563"/>
          </a:xfrm>
        </p:spPr>
        <p:txBody>
          <a:bodyPr/>
          <a:lstStyle/>
          <a:p>
            <a:r>
              <a:rPr lang="da-DK" dirty="0" smtClean="0"/>
              <a:t>Vores ønske</a:t>
            </a:r>
            <a:endParaRPr lang="da-DK" dirty="0"/>
          </a:p>
        </p:txBody>
      </p:sp>
      <p:sp>
        <p:nvSpPr>
          <p:cNvPr id="3" name="Pladsholder til indhold 2"/>
          <p:cNvSpPr>
            <a:spLocks noGrp="1"/>
          </p:cNvSpPr>
          <p:nvPr>
            <p:ph idx="1"/>
          </p:nvPr>
        </p:nvSpPr>
        <p:spPr>
          <a:xfrm>
            <a:off x="838201" y="1709158"/>
            <a:ext cx="9837716" cy="4640842"/>
          </a:xfrm>
        </p:spPr>
        <p:txBody>
          <a:bodyPr>
            <a:noAutofit/>
          </a:bodyPr>
          <a:lstStyle/>
          <a:p>
            <a:pPr marL="0" indent="0">
              <a:buNone/>
            </a:pPr>
            <a:r>
              <a:rPr lang="da-DK" dirty="0"/>
              <a:t>I dag </a:t>
            </a:r>
            <a:r>
              <a:rPr lang="da-DK" dirty="0" smtClean="0"/>
              <a:t>har jeg talt på vegne af på </a:t>
            </a:r>
            <a:r>
              <a:rPr lang="da-DK" dirty="0"/>
              <a:t>de fødende og deres </a:t>
            </a:r>
            <a:r>
              <a:rPr lang="da-DK" dirty="0" smtClean="0"/>
              <a:t>partnere</a:t>
            </a:r>
            <a:r>
              <a:rPr lang="da-DK" dirty="0"/>
              <a:t>.</a:t>
            </a:r>
            <a:r>
              <a:rPr lang="da-DK" dirty="0" smtClean="0"/>
              <a:t> </a:t>
            </a:r>
            <a:r>
              <a:rPr lang="da-DK" dirty="0"/>
              <a:t>Jeg taler med respekt for dem, men også med en stor respekt for jer, som vi ved knokler for at sikre de bedst mulige vilkår for dem. </a:t>
            </a:r>
            <a:endParaRPr lang="da-DK" dirty="0" smtClean="0"/>
          </a:p>
          <a:p>
            <a:pPr marL="0" indent="0">
              <a:buNone/>
            </a:pPr>
            <a:r>
              <a:rPr lang="da-DK" dirty="0" smtClean="0"/>
              <a:t>Vi </a:t>
            </a:r>
            <a:r>
              <a:rPr lang="da-DK" dirty="0"/>
              <a:t>ved godt at det ikke er let at høre fortællinger om at fødende oplever svigt i svangreomsorgen, og vi ved også at der nogle gange ikke kunne være blevet handlet anderledes. </a:t>
            </a:r>
            <a:endParaRPr lang="da-DK" dirty="0" smtClean="0"/>
          </a:p>
          <a:p>
            <a:pPr marL="0" indent="0">
              <a:buNone/>
            </a:pPr>
            <a:r>
              <a:rPr lang="da-DK" dirty="0" smtClean="0"/>
              <a:t>Vi er glade for at I ville høre vores historier, </a:t>
            </a:r>
            <a:r>
              <a:rPr lang="da-DK" dirty="0"/>
              <a:t>og </a:t>
            </a:r>
            <a:r>
              <a:rPr lang="da-DK" dirty="0" smtClean="0"/>
              <a:t>håber det vil føre til refleksion </a:t>
            </a:r>
            <a:r>
              <a:rPr lang="da-DK" dirty="0"/>
              <a:t>om </a:t>
            </a:r>
            <a:r>
              <a:rPr lang="da-DK" dirty="0" smtClean="0"/>
              <a:t>noget </a:t>
            </a:r>
            <a:r>
              <a:rPr lang="da-DK" dirty="0"/>
              <a:t>kan gøres anderledes og </a:t>
            </a:r>
            <a:r>
              <a:rPr lang="da-DK" dirty="0" smtClean="0"/>
              <a:t>til en anerkendelse af </a:t>
            </a:r>
            <a:r>
              <a:rPr lang="da-DK" dirty="0"/>
              <a:t>at disse oplevelser og følelser er vigtige at forholde sig </a:t>
            </a:r>
            <a:r>
              <a:rPr lang="da-DK" dirty="0" smtClean="0"/>
              <a:t>til, </a:t>
            </a:r>
            <a:r>
              <a:rPr lang="da-DK" dirty="0"/>
              <a:t>for at vi i fællesskab kan opnå bedre </a:t>
            </a:r>
            <a:r>
              <a:rPr lang="da-DK" dirty="0" smtClean="0"/>
              <a:t>graviditets-, fødsels- og efterfødselsforløb</a:t>
            </a:r>
            <a:r>
              <a:rPr lang="da-DK" dirty="0"/>
              <a:t>. </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25527" y="614518"/>
            <a:ext cx="2141728" cy="826775"/>
          </a:xfrm>
          <a:prstGeom prst="rect">
            <a:avLst/>
          </a:prstGeom>
        </p:spPr>
      </p:pic>
    </p:spTree>
    <p:extLst>
      <p:ext uri="{BB962C8B-B14F-4D97-AF65-F5344CB8AC3E}">
        <p14:creationId xmlns:p14="http://schemas.microsoft.com/office/powerpoint/2010/main" val="3711829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8180"/>
            <a:ext cx="10515600" cy="1325563"/>
          </a:xfrm>
        </p:spPr>
        <p:txBody>
          <a:bodyPr/>
          <a:lstStyle/>
          <a:p>
            <a:r>
              <a:rPr lang="da-DK" dirty="0" smtClean="0"/>
              <a:t>Refleksionsspørgsmål</a:t>
            </a:r>
            <a:endParaRPr lang="da-DK" dirty="0"/>
          </a:p>
        </p:txBody>
      </p:sp>
      <p:sp>
        <p:nvSpPr>
          <p:cNvPr id="3" name="Pladsholder til indhold 2"/>
          <p:cNvSpPr>
            <a:spLocks noGrp="1"/>
          </p:cNvSpPr>
          <p:nvPr>
            <p:ph idx="1"/>
          </p:nvPr>
        </p:nvSpPr>
        <p:spPr>
          <a:xfrm>
            <a:off x="1059872" y="2069214"/>
            <a:ext cx="9432636" cy="3568411"/>
          </a:xfrm>
        </p:spPr>
        <p:txBody>
          <a:bodyPr>
            <a:normAutofit/>
          </a:bodyPr>
          <a:lstStyle/>
          <a:p>
            <a:pPr marL="0" indent="0">
              <a:buNone/>
            </a:pPr>
            <a:r>
              <a:rPr lang="da-DK" dirty="0" smtClean="0"/>
              <a:t>Hvad tænker jeg om oplægget?</a:t>
            </a:r>
          </a:p>
          <a:p>
            <a:pPr marL="0" indent="0">
              <a:buNone/>
            </a:pPr>
            <a:endParaRPr lang="da-DK" dirty="0"/>
          </a:p>
          <a:p>
            <a:pPr marL="0" indent="0">
              <a:buNone/>
            </a:pPr>
            <a:r>
              <a:rPr lang="da-DK" dirty="0" smtClean="0"/>
              <a:t>Hvordan arbejder jeg selv med samtykke – og sørger </a:t>
            </a:r>
            <a:r>
              <a:rPr lang="da-DK" dirty="0"/>
              <a:t>jeg altid for at få samtykke</a:t>
            </a:r>
            <a:r>
              <a:rPr lang="da-DK" dirty="0" smtClean="0"/>
              <a:t>?</a:t>
            </a:r>
          </a:p>
          <a:p>
            <a:pPr marL="0" indent="0">
              <a:buNone/>
            </a:pPr>
            <a:endParaRPr lang="da-DK" dirty="0"/>
          </a:p>
          <a:p>
            <a:pPr marL="0" indent="0">
              <a:buNone/>
            </a:pPr>
            <a:r>
              <a:rPr lang="da-DK" dirty="0" smtClean="0"/>
              <a:t>Hvad kan jeg gøre, når jeg utilsigtet har overskredet en fødendes grænser og rettigheder? </a:t>
            </a:r>
            <a:endParaRPr lang="da-DK" dirty="0"/>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5527" y="614518"/>
            <a:ext cx="2141728" cy="826775"/>
          </a:xfrm>
          <a:prstGeom prst="rect">
            <a:avLst/>
          </a:prstGeom>
        </p:spPr>
      </p:pic>
    </p:spTree>
    <p:extLst>
      <p:ext uri="{BB962C8B-B14F-4D97-AF65-F5344CB8AC3E}">
        <p14:creationId xmlns:p14="http://schemas.microsoft.com/office/powerpoint/2010/main" val="52903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46653"/>
            <a:ext cx="10515600" cy="1325563"/>
          </a:xfrm>
        </p:spPr>
        <p:txBody>
          <a:bodyPr/>
          <a:lstStyle/>
          <a:p>
            <a:r>
              <a:rPr lang="da-DK" dirty="0" smtClean="0"/>
              <a:t>De fødendes opråb </a:t>
            </a:r>
            <a:endParaRPr lang="da-DK" dirty="0"/>
          </a:p>
        </p:txBody>
      </p:sp>
      <p:sp>
        <p:nvSpPr>
          <p:cNvPr id="3" name="Pladsholder til indhold 2"/>
          <p:cNvSpPr>
            <a:spLocks noGrp="1"/>
          </p:cNvSpPr>
          <p:nvPr>
            <p:ph idx="1"/>
          </p:nvPr>
        </p:nvSpPr>
        <p:spPr>
          <a:xfrm>
            <a:off x="838200" y="2121189"/>
            <a:ext cx="10515600" cy="4351338"/>
          </a:xfrm>
        </p:spPr>
        <p:txBody>
          <a:bodyPr/>
          <a:lstStyle/>
          <a:p>
            <a:r>
              <a:rPr lang="da-DK" dirty="0" smtClean="0"/>
              <a:t>Udhuling af fødselsområdet, lukning af fødesteder, opråb fra jordemødre og fødselslæger gennem flere år.</a:t>
            </a:r>
          </a:p>
          <a:p>
            <a:r>
              <a:rPr lang="da-DK" dirty="0" smtClean="0"/>
              <a:t>”Den tid er forbi, hvor vores kroppe og psyker skal ofres for at bringe nyt liv til verden”, Olga Ravns kronik i Politiken 2. oktober 2020 skabte genklang hos mange. </a:t>
            </a:r>
            <a:r>
              <a:rPr lang="da-DK" dirty="0"/>
              <a:t>Endelig kom de fødende </a:t>
            </a:r>
            <a:r>
              <a:rPr lang="da-DK" dirty="0" smtClean="0"/>
              <a:t>selv ind </a:t>
            </a:r>
            <a:r>
              <a:rPr lang="da-DK" dirty="0"/>
              <a:t>i </a:t>
            </a:r>
            <a:r>
              <a:rPr lang="da-DK" dirty="0" smtClean="0"/>
              <a:t>kampen!</a:t>
            </a:r>
          </a:p>
          <a:p>
            <a:r>
              <a:rPr lang="da-DK" dirty="0" smtClean="0"/>
              <a:t>Forældre og Fødsel oprettede i kølvandet herpå en Facebook-gruppe med det formål at dele erfaringer om svigt i svangreomsorgen, for at vise politikerne, at der er tale om et udbredt og strukturelt problem</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212048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Vidnesbyrd fra fødende </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Via </a:t>
            </a:r>
            <a:r>
              <a:rPr lang="da-DK" dirty="0" err="1" smtClean="0"/>
              <a:t>facebook</a:t>
            </a:r>
            <a:r>
              <a:rPr lang="da-DK" dirty="0" smtClean="0"/>
              <a:t>-gruppen indsamlede Forældre og Fødsel mere end 120 vidnesbyrd fra fødende, som havde oplevet svigt eller dårlige forhold i forbindelse med graviditet, fødsel og efterfødselstiden</a:t>
            </a:r>
          </a:p>
          <a:p>
            <a:r>
              <a:rPr lang="da-DK" dirty="0" smtClean="0"/>
              <a:t>De fleste vidnesbyrd var lange, deltaljerede skriftlige beretninger, og mange delte dem også åbent i </a:t>
            </a:r>
            <a:r>
              <a:rPr lang="da-DK" dirty="0" err="1" smtClean="0"/>
              <a:t>facebook</a:t>
            </a:r>
            <a:r>
              <a:rPr lang="da-DK" dirty="0" smtClean="0"/>
              <a:t>-gruppen, hvilket medvirkede til at gøre gruppen til både et helende og styrkende fællesskab. </a:t>
            </a:r>
          </a:p>
          <a:p>
            <a:r>
              <a:rPr lang="da-DK" dirty="0" smtClean="0"/>
              <a:t>Vidnesbyrdende berettede om oplevelser af, at blive mødt af et system med elementer af samlebånd, kassetænkning, risikotænkning, formynderi og mangel på tid og omsorg til den enkelte ud fra individuelle behov. </a:t>
            </a:r>
          </a:p>
          <a:p>
            <a:r>
              <a:rPr lang="da-DK" dirty="0" smtClean="0"/>
              <a:t>Der blev skrevet debatindlæg, kronikker</a:t>
            </a:r>
            <a:r>
              <a:rPr lang="da-DK" dirty="0"/>
              <a:t> </a:t>
            </a:r>
            <a:r>
              <a:rPr lang="da-DK" dirty="0" smtClean="0"/>
              <a:t>og flere landsdækkende medier afdækkede forholdene. </a:t>
            </a: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282243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45247"/>
            <a:ext cx="10515600" cy="1325563"/>
          </a:xfrm>
        </p:spPr>
        <p:txBody>
          <a:bodyPr/>
          <a:lstStyle/>
          <a:p>
            <a:r>
              <a:rPr lang="da-DK" dirty="0" smtClean="0"/>
              <a:t>Debat i medierne</a:t>
            </a:r>
            <a:endParaRPr lang="da-DK" dirty="0"/>
          </a:p>
        </p:txBody>
      </p:sp>
      <p:pic>
        <p:nvPicPr>
          <p:cNvPr id="5" name="Pladsholder til indhol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38200" y="1690688"/>
            <a:ext cx="3491282" cy="3171248"/>
          </a:xfrm>
        </p:spPr>
      </p:pic>
      <p:pic>
        <p:nvPicPr>
          <p:cNvPr id="4" name="Billed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pic>
        <p:nvPicPr>
          <p:cNvPr id="6" name="Billed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07363" y="1441293"/>
            <a:ext cx="4075615" cy="4744316"/>
          </a:xfrm>
          <a:prstGeom prst="rect">
            <a:avLst/>
          </a:prstGeom>
        </p:spPr>
      </p:pic>
      <p:pic>
        <p:nvPicPr>
          <p:cNvPr id="7" name="Billed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35100" y="3276312"/>
            <a:ext cx="4660900" cy="1409700"/>
          </a:xfrm>
          <a:prstGeom prst="rect">
            <a:avLst/>
          </a:prstGeom>
        </p:spPr>
      </p:pic>
      <p:pic>
        <p:nvPicPr>
          <p:cNvPr id="8" name="Billed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86275" y="1690686"/>
            <a:ext cx="4244239" cy="4774769"/>
          </a:xfrm>
          <a:prstGeom prst="rect">
            <a:avLst/>
          </a:prstGeom>
        </p:spPr>
      </p:pic>
      <p:pic>
        <p:nvPicPr>
          <p:cNvPr id="9" name="Billed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5578" y="1441293"/>
            <a:ext cx="5730212" cy="4510232"/>
          </a:xfrm>
          <a:prstGeom prst="rect">
            <a:avLst/>
          </a:prstGeom>
        </p:spPr>
      </p:pic>
      <p:pic>
        <p:nvPicPr>
          <p:cNvPr id="10" name="Billed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80785" y="2390482"/>
            <a:ext cx="4041920" cy="3795127"/>
          </a:xfrm>
          <a:prstGeom prst="rect">
            <a:avLst/>
          </a:prstGeom>
        </p:spPr>
      </p:pic>
      <p:pic>
        <p:nvPicPr>
          <p:cNvPr id="11" name="Billede 1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481267" y="1565991"/>
            <a:ext cx="4504853" cy="5024162"/>
          </a:xfrm>
          <a:prstGeom prst="rect">
            <a:avLst/>
          </a:prstGeom>
        </p:spPr>
      </p:pic>
      <p:pic>
        <p:nvPicPr>
          <p:cNvPr id="3" name="Billede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83855" y="3394247"/>
            <a:ext cx="5621798" cy="1870651"/>
          </a:xfrm>
          <a:prstGeom prst="rect">
            <a:avLst/>
          </a:prstGeom>
        </p:spPr>
      </p:pic>
      <p:pic>
        <p:nvPicPr>
          <p:cNvPr id="13" name="Billede 1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900690" y="1690686"/>
            <a:ext cx="4038600" cy="4718050"/>
          </a:xfrm>
          <a:prstGeom prst="rect">
            <a:avLst/>
          </a:prstGeom>
        </p:spPr>
      </p:pic>
      <p:pic>
        <p:nvPicPr>
          <p:cNvPr id="14" name="Billede 1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87265" y="1670810"/>
            <a:ext cx="3822700" cy="4775200"/>
          </a:xfrm>
          <a:prstGeom prst="rect">
            <a:avLst/>
          </a:prstGeom>
        </p:spPr>
      </p:pic>
    </p:spTree>
    <p:extLst>
      <p:ext uri="{BB962C8B-B14F-4D97-AF65-F5344CB8AC3E}">
        <p14:creationId xmlns:p14="http://schemas.microsoft.com/office/powerpoint/2010/main" val="2744751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 sidste 15 %...</a:t>
            </a:r>
            <a:endParaRPr lang="da-DK" dirty="0"/>
          </a:p>
        </p:txBody>
      </p:sp>
      <p:sp>
        <p:nvSpPr>
          <p:cNvPr id="3" name="Pladsholder til indhold 2"/>
          <p:cNvSpPr>
            <a:spLocks noGrp="1"/>
          </p:cNvSpPr>
          <p:nvPr>
            <p:ph idx="1"/>
          </p:nvPr>
        </p:nvSpPr>
        <p:spPr>
          <a:xfrm>
            <a:off x="1265712" y="2506477"/>
            <a:ext cx="9284855" cy="2949575"/>
          </a:xfrm>
        </p:spPr>
        <p:txBody>
          <a:bodyPr/>
          <a:lstStyle/>
          <a:p>
            <a:r>
              <a:rPr lang="da-DK" dirty="0" smtClean="0"/>
              <a:t>LUP Fødende viser, at 85 % er tilfredse med deres fødselsforløb</a:t>
            </a:r>
          </a:p>
          <a:p>
            <a:pPr marL="0" indent="0">
              <a:buNone/>
            </a:pPr>
            <a:endParaRPr lang="da-DK" dirty="0" smtClean="0"/>
          </a:p>
          <a:p>
            <a:r>
              <a:rPr lang="da-DK" dirty="0" smtClean="0"/>
              <a:t>Vores indsamling af vidnesbyrd kan give et fingerpeg om hvad de resterende 15 % har oplevet…</a:t>
            </a: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62611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Tema: Travlhed</a:t>
            </a:r>
            <a:endParaRPr lang="da-DK" dirty="0"/>
          </a:p>
        </p:txBody>
      </p:sp>
      <p:sp>
        <p:nvSpPr>
          <p:cNvPr id="3" name="Pladsholder til indhold 2"/>
          <p:cNvSpPr>
            <a:spLocks noGrp="1"/>
          </p:cNvSpPr>
          <p:nvPr>
            <p:ph idx="1"/>
          </p:nvPr>
        </p:nvSpPr>
        <p:spPr/>
        <p:txBody>
          <a:bodyPr/>
          <a:lstStyle/>
          <a:p>
            <a:r>
              <a:rPr lang="da-DK" sz="2000" i="1" dirty="0" smtClean="0"/>
              <a:t>Først </a:t>
            </a:r>
            <a:r>
              <a:rPr lang="da-DK" sz="2000" i="1" dirty="0"/>
              <a:t>fem timer efter at jeg havde fået besked om at jeg skulle have et kejsersnit og min baby var meget dårlig, blev det foretaget. De fem timer står for mig som det værste, fordi smerterne var uudholdelige, </a:t>
            </a:r>
            <a:r>
              <a:rPr lang="da-DK" sz="2000" i="1" dirty="0" smtClean="0"/>
              <a:t>konstante </a:t>
            </a:r>
            <a:r>
              <a:rPr lang="da-DK" sz="2000" i="1" dirty="0"/>
              <a:t>veer og jeg var udmattet. Oven i det måtte jeg ikke rejse mig fra sengen, og det hele føltes så meningsløst, når jeg nu vidste, at jeg ikke ville komme til at bruge veerne til noget. Og jeg var selvfølgelig meget bange for at der skulle ske mit barn </a:t>
            </a:r>
            <a:r>
              <a:rPr lang="da-DK" sz="2000" i="1" dirty="0" smtClean="0"/>
              <a:t>noget.</a:t>
            </a:r>
          </a:p>
          <a:p>
            <a:r>
              <a:rPr lang="da-DK" sz="2000" i="1" dirty="0"/>
              <a:t>Jordemoderen havde travlt, og skyndte sig at skrive meget kort om min fødsel i min journal inden hun strøg ud af døren. Jeg ventede i 4 timer på at komme op til min datter på </a:t>
            </a:r>
            <a:r>
              <a:rPr lang="da-DK" sz="2000" i="1" dirty="0" err="1"/>
              <a:t>neonatalafdelingen</a:t>
            </a:r>
            <a:r>
              <a:rPr lang="da-DK" sz="2000" i="1" dirty="0"/>
              <a:t>. Hvis ikke jeg havde betalt for en </a:t>
            </a:r>
            <a:r>
              <a:rPr lang="da-DK" sz="2000" i="1" dirty="0" err="1"/>
              <a:t>doula</a:t>
            </a:r>
            <a:r>
              <a:rPr lang="da-DK" sz="2000" i="1" dirty="0"/>
              <a:t> havde jeg ligget alene på fødestuen og ventet på portøren. Jeg følte mig uendeligt alene – ingen tog sig af mig. Da jeg endelig kom op på neonatal blev jeg mødt med beskeden om at jeg egentlig skulle være på barselsgangen: ”vi har ikke ressourcer til at tage os af dig herovre hvis du skulle være dårlig efter </a:t>
            </a:r>
            <a:r>
              <a:rPr lang="da-DK" sz="2000" i="1" dirty="0" smtClean="0"/>
              <a:t>fødslen”.</a:t>
            </a:r>
          </a:p>
          <a:p>
            <a:r>
              <a:rPr lang="da-DK" sz="2000" i="1" dirty="0"/>
              <a:t>Vi bad ofte om hjælp, men fik ingen. Vi tror på at alt det personale vi mødte havde gode intentioner, men hvis ressourcerne ikke er til stede, så bliver det unægtelig svært for dem at yde den støtte som man som gravid/ny familie har brug for</a:t>
            </a:r>
            <a:r>
              <a:rPr lang="da-DK" sz="2000" i="1" dirty="0" smtClean="0"/>
              <a:t>.</a:t>
            </a:r>
            <a:endParaRPr lang="da-DK" sz="2000" i="1"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25527" y="614518"/>
            <a:ext cx="2141728" cy="826775"/>
          </a:xfrm>
          <a:prstGeom prst="rect">
            <a:avLst/>
          </a:prstGeom>
        </p:spPr>
      </p:pic>
    </p:spTree>
    <p:extLst>
      <p:ext uri="{BB962C8B-B14F-4D97-AF65-F5344CB8AC3E}">
        <p14:creationId xmlns:p14="http://schemas.microsoft.com/office/powerpoint/2010/main" val="71360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Tema: Negligering</a:t>
            </a:r>
            <a:endParaRPr lang="da-DK" dirty="0"/>
          </a:p>
        </p:txBody>
      </p:sp>
      <p:sp>
        <p:nvSpPr>
          <p:cNvPr id="3" name="Pladsholder til indhold 2"/>
          <p:cNvSpPr>
            <a:spLocks noGrp="1"/>
          </p:cNvSpPr>
          <p:nvPr>
            <p:ph idx="1"/>
          </p:nvPr>
        </p:nvSpPr>
        <p:spPr>
          <a:xfrm>
            <a:off x="855134" y="2506662"/>
            <a:ext cx="10515600" cy="3081338"/>
          </a:xfrm>
        </p:spPr>
        <p:txBody>
          <a:bodyPr>
            <a:normAutofit/>
          </a:bodyPr>
          <a:lstStyle/>
          <a:p>
            <a:r>
              <a:rPr lang="da-DK" sz="2000" i="1" dirty="0"/>
              <a:t>Læger og jordemødre er ikke ligeglade med mig og andre mødre, det ved jeg godt, men jeg står stadig tilbage med følelsen af svigt. Og at der kun er et fokus på moderen, når det påvirker barnet i en negativ eller positiv grad. Som om jeg kun betyder noget i kraft af, hvordan jeg potentielt kan påvirke mit barn. Og det gør mig virkelig ked af </a:t>
            </a:r>
            <a:r>
              <a:rPr lang="da-DK" sz="2000" i="1" dirty="0" smtClean="0"/>
              <a:t>det.</a:t>
            </a:r>
          </a:p>
          <a:p>
            <a:r>
              <a:rPr lang="da-DK" sz="2000" i="1" dirty="0"/>
              <a:t>Lykken var stor indtil uge 6 hvor jeg </a:t>
            </a:r>
            <a:r>
              <a:rPr lang="da-DK" sz="2000" i="1" dirty="0" smtClean="0"/>
              <a:t>begyndte </a:t>
            </a:r>
            <a:r>
              <a:rPr lang="da-DK" sz="2000" i="1" dirty="0"/>
              <a:t>at kaste op hver </a:t>
            </a:r>
            <a:r>
              <a:rPr lang="da-DK" sz="2000" i="1" dirty="0" smtClean="0"/>
              <a:t>13. </a:t>
            </a:r>
            <a:r>
              <a:rPr lang="da-DK" sz="2000" i="1" dirty="0"/>
              <a:t>min. døgnet rundt, når jeg altså ikke besvimede eller endelig faldt lidt i søvn (dog vågnede jeg jo ofte </a:t>
            </a:r>
            <a:r>
              <a:rPr lang="da-DK" sz="2000" i="1" dirty="0" smtClean="0"/>
              <a:t>pga. </a:t>
            </a:r>
            <a:r>
              <a:rPr lang="da-DK" sz="2000" i="1" dirty="0"/>
              <a:t>opkastning). Jeg kunne holde intet nede og som lægen så fint sagde “babyen tager jo alt hvad det skal bruge fra dig, så du skal ikke bekymre dig. Prøv lidt ristet brød</a:t>
            </a:r>
            <a:r>
              <a:rPr lang="da-DK" sz="2000" i="1" dirty="0" smtClean="0"/>
              <a:t>”.</a:t>
            </a:r>
          </a:p>
          <a:p>
            <a:pPr marL="0" indent="0">
              <a:buNone/>
            </a:pPr>
            <a:r>
              <a:rPr lang="da-DK" sz="2000" i="1" dirty="0" smtClean="0"/>
              <a:t>          </a:t>
            </a:r>
            <a:endParaRPr lang="da-DK" sz="2000" i="1"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25527" y="614518"/>
            <a:ext cx="2141728" cy="826775"/>
          </a:xfrm>
          <a:prstGeom prst="rect">
            <a:avLst/>
          </a:prstGeom>
        </p:spPr>
      </p:pic>
    </p:spTree>
    <p:extLst>
      <p:ext uri="{BB962C8B-B14F-4D97-AF65-F5344CB8AC3E}">
        <p14:creationId xmlns:p14="http://schemas.microsoft.com/office/powerpoint/2010/main" val="92665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Tema: Negligering (fortsat)</a:t>
            </a:r>
            <a:endParaRPr lang="da-DK" dirty="0"/>
          </a:p>
        </p:txBody>
      </p:sp>
      <p:sp>
        <p:nvSpPr>
          <p:cNvPr id="3" name="Pladsholder til indhold 2"/>
          <p:cNvSpPr>
            <a:spLocks noGrp="1"/>
          </p:cNvSpPr>
          <p:nvPr>
            <p:ph idx="1"/>
          </p:nvPr>
        </p:nvSpPr>
        <p:spPr>
          <a:xfrm>
            <a:off x="838200" y="1626021"/>
            <a:ext cx="10587182" cy="4839434"/>
          </a:xfrm>
        </p:spPr>
        <p:txBody>
          <a:bodyPr>
            <a:noAutofit/>
          </a:bodyPr>
          <a:lstStyle/>
          <a:p>
            <a:pPr marL="0" indent="0">
              <a:buNone/>
            </a:pPr>
            <a:r>
              <a:rPr lang="da-DK" sz="1900" i="1" dirty="0"/>
              <a:t>Til min efterfødselssamtale sad jeg overfor fødselslægen, som i ramme alvor fortalte mig at hvis det var endt i et kejsersnit, så kunne jeg jo have været død. At han jo kunne have ramt tarmen, og at det dør man af. Så mon ikke jeg bare skulle være glad for at jeg her 5 måneder senere sad og var i live, og havde et levende barn i barnevognen. Alt det havde jeg allerede slået mig selv oveni hovedet med. Hvorfor var jeg så påvirket af forløbet, nu jeg havde et levende barn ved min side. Forløbet, som indebar 5 dages smertefuld og utryg igangsættelse, forhøjet blodtryk, måleudstyr der fejlede, ve-drop, en </a:t>
            </a:r>
            <a:r>
              <a:rPr lang="da-DK" sz="1900" i="1" dirty="0" err="1"/>
              <a:t>epiduralblokade</a:t>
            </a:r>
            <a:r>
              <a:rPr lang="da-DK" sz="1900" i="1" dirty="0"/>
              <a:t> der måtte omlægges tre gange fordi den ikke dækkede korrekt, en jordemoder som ikke ejede empati, en lang pressefase som sluttede med en voldsomt dårligt </a:t>
            </a:r>
            <a:r>
              <a:rPr lang="da-DK" sz="1900" i="1" dirty="0" err="1"/>
              <a:t>scalp</a:t>
            </a:r>
            <a:r>
              <a:rPr lang="da-DK" sz="1900" i="1" dirty="0"/>
              <a:t>-ph trods udstyret ikke havde alarmeret, en sugekop-forløsning af hovedet, fastsiddende skuldre og et barn med en </a:t>
            </a:r>
            <a:r>
              <a:rPr lang="da-DK" sz="1900" i="1" dirty="0" err="1"/>
              <a:t>apgar</a:t>
            </a:r>
            <a:r>
              <a:rPr lang="da-DK" sz="1900" i="1" dirty="0"/>
              <a:t>-score på 1. Jeg troede min datter var død, og jeg lagde mig selv til at dø, indtil børnelægen sagde at hun var i live. De tog hende op på </a:t>
            </a:r>
            <a:r>
              <a:rPr lang="da-DK" sz="1900" i="1" dirty="0" err="1"/>
              <a:t>neonatalafdelingen</a:t>
            </a:r>
            <a:r>
              <a:rPr lang="da-DK" sz="1900" i="1" dirty="0"/>
              <a:t>, og jeg lå med blod på benene og en tom følelse i kroppen, alene på fødestuen i fire timer før der kom en portør og hentede mig. Jordemoderen skulle videre til en anden stakkels fødende. 14 dage på </a:t>
            </a:r>
            <a:r>
              <a:rPr lang="da-DK" sz="1900" i="1" dirty="0" err="1"/>
              <a:t>neonatalafdelingen</a:t>
            </a:r>
            <a:r>
              <a:rPr lang="da-DK" sz="1900" i="1" dirty="0"/>
              <a:t>, med et barn som svævede mellem liv, svært handicap og død. Heldigvis blev det til liv for min datter, uden handicap, men til et liv for mig paralyseret af angst for at miste både mit barn og mig selv. Jeg pakkede os ind i vat, og rensede selv de sår oplevelsen havde sat i mig. Og som jeg sad der, overfor den læge der i sidste ende reddede mit barns liv ved at tage en blodprøve fra hendes hoved og handle hurtigt, følte jeg mig meget utaknemmelig over ikke bare at være taknemmelig. Jeg har aldrig klaget over forløbet, aldrig følt mig berettiget til at beklage mig. For vi kunne jo have været </a:t>
            </a:r>
            <a:r>
              <a:rPr lang="da-DK" sz="1900" i="1" dirty="0" smtClean="0"/>
              <a:t>døde.</a:t>
            </a:r>
            <a:endParaRPr lang="da-DK" sz="1900" i="1"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25527" y="614518"/>
            <a:ext cx="2141728" cy="826775"/>
          </a:xfrm>
          <a:prstGeom prst="rect">
            <a:avLst/>
          </a:prstGeom>
        </p:spPr>
      </p:pic>
    </p:spTree>
    <p:extLst>
      <p:ext uri="{BB962C8B-B14F-4D97-AF65-F5344CB8AC3E}">
        <p14:creationId xmlns:p14="http://schemas.microsoft.com/office/powerpoint/2010/main" val="310446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Tema: Manglende information</a:t>
            </a:r>
            <a:endParaRPr lang="da-DK" dirty="0"/>
          </a:p>
        </p:txBody>
      </p:sp>
      <p:sp>
        <p:nvSpPr>
          <p:cNvPr id="3" name="Pladsholder til indhold 2"/>
          <p:cNvSpPr>
            <a:spLocks noGrp="1"/>
          </p:cNvSpPr>
          <p:nvPr>
            <p:ph idx="1"/>
          </p:nvPr>
        </p:nvSpPr>
        <p:spPr/>
        <p:txBody>
          <a:bodyPr>
            <a:normAutofit/>
          </a:bodyPr>
          <a:lstStyle/>
          <a:p>
            <a:r>
              <a:rPr lang="da-DK" sz="2000" i="1" dirty="0"/>
              <a:t>Klokken 3.30 fik jeg presseveer. Men jeg fik besked på, at jeg ikke måtte presse. De lavede forskellige undersøgelser på min baby i maven. Jeg anede ikke, hvad de lavede. Men i min journal kan jeg læse noget om afvigende CTG, </a:t>
            </a:r>
            <a:r>
              <a:rPr lang="da-DK" sz="2000" i="1" dirty="0" err="1"/>
              <a:t>tackycardi</a:t>
            </a:r>
            <a:r>
              <a:rPr lang="da-DK" sz="2000" i="1" dirty="0"/>
              <a:t> og laktatmåling. Min mand stillede spørgsmål. Jeg kunne høre hans stemme. Han blev forsikret om, at der var styr på situationen. Han var utryg. Bange. En læge begyndte at snakke om sugekop. Men den kunne ikke sættes på. Fortalte lægen til jordemødrene. 4.30 blev jeg kørt ind til akut kejsersnit. 4.45 var min søn født. Min mand og søn kom på neonatal. Jeg kom på opvågningen. Jeg forstod ikke, hvorfor jeg skulle være der. Jeg var vågen. Jeg lå alene</a:t>
            </a:r>
            <a:r>
              <a:rPr lang="da-DK" sz="2000" i="1" dirty="0" smtClean="0"/>
              <a:t>.</a:t>
            </a:r>
          </a:p>
          <a:p>
            <a:r>
              <a:rPr lang="da-DK" sz="2000" i="1" dirty="0"/>
              <a:t>Som så mange andre førstegangsfødende gik jeg over termin og der blev derfor talt om igangsættelse. Det blev aldrig italesat som et tilbud, jeg kunne takke nej til, det var bare sådan det var. Det var kun et spørgsmål om, hvordan jeg skulle sættes i gang og hvornår, og på ingen måde et spørgsmål om, hvad jeg var tryg </a:t>
            </a:r>
            <a:r>
              <a:rPr lang="da-DK" sz="2000" i="1" dirty="0" smtClean="0"/>
              <a:t>ved.</a:t>
            </a:r>
            <a:endParaRPr lang="da-DK" sz="2000" i="1"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25527" y="614518"/>
            <a:ext cx="2141728" cy="826775"/>
          </a:xfrm>
          <a:prstGeom prst="rect">
            <a:avLst/>
          </a:prstGeom>
        </p:spPr>
      </p:pic>
    </p:spTree>
    <p:extLst>
      <p:ext uri="{BB962C8B-B14F-4D97-AF65-F5344CB8AC3E}">
        <p14:creationId xmlns:p14="http://schemas.microsoft.com/office/powerpoint/2010/main" val="101398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3493</TotalTime>
  <Words>2890</Words>
  <Application>Microsoft Office PowerPoint</Application>
  <PresentationFormat>Widescreen</PresentationFormat>
  <Paragraphs>77</Paragraphs>
  <Slides>15</Slides>
  <Notes>6</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15</vt:i4>
      </vt:variant>
    </vt:vector>
  </HeadingPairs>
  <TitlesOfParts>
    <vt:vector size="19" baseType="lpstr">
      <vt:lpstr>Arial</vt:lpstr>
      <vt:lpstr>Calibri</vt:lpstr>
      <vt:lpstr>Calibri Light</vt:lpstr>
      <vt:lpstr>Office-tema</vt:lpstr>
      <vt:lpstr>Hvad ved vi om kvinders oplevelser i den danske svangreomsorg?</vt:lpstr>
      <vt:lpstr>De fødendes opråb </vt:lpstr>
      <vt:lpstr>Vidnesbyrd fra fødende </vt:lpstr>
      <vt:lpstr>Debat i medierne</vt:lpstr>
      <vt:lpstr>De sidste 15 %...</vt:lpstr>
      <vt:lpstr>Tema: Travlhed</vt:lpstr>
      <vt:lpstr>Tema: Negligering</vt:lpstr>
      <vt:lpstr>Tema: Negligering (fortsat)</vt:lpstr>
      <vt:lpstr>Tema: Manglende information</vt:lpstr>
      <vt:lpstr>Tema: Manipulation</vt:lpstr>
      <vt:lpstr>Tema: Overgreb</vt:lpstr>
      <vt:lpstr>Konsekvenser</vt:lpstr>
      <vt:lpstr>Eget eksempel</vt:lpstr>
      <vt:lpstr>Vores ønske</vt:lpstr>
      <vt:lpstr>Refleksionsspørgsmål</vt:lpstr>
    </vt:vector>
  </TitlesOfParts>
  <Company>Roskilde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Hvad ved vi om kvinders oplevelser i den danske svangreomsorg?</dc:title>
  <dc:creator>Mie Ryborg-Larsen</dc:creator>
  <cp:lastModifiedBy>Mie Ryborg-Larsen</cp:lastModifiedBy>
  <cp:revision>46</cp:revision>
  <dcterms:created xsi:type="dcterms:W3CDTF">2021-10-05T19:18:40Z</dcterms:created>
  <dcterms:modified xsi:type="dcterms:W3CDTF">2021-10-15T11:34:26Z</dcterms:modified>
</cp:coreProperties>
</file>