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FAB6A435-C918-4587-AB99-739C8A8D5A28}" type="datetimeFigureOut">
              <a:rPr lang="da-DK" smtClean="0"/>
              <a:t>22-09-2021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61038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B6A435-C918-4587-AB99-739C8A8D5A28}" type="datetimeFigureOut">
              <a:rPr lang="da-DK" smtClean="0"/>
              <a:t>22-09-2021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38472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B6A435-C918-4587-AB99-739C8A8D5A28}" type="datetimeFigureOut">
              <a:rPr lang="da-DK" smtClean="0"/>
              <a:t>22-09-2021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474286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AB6A435-C918-4587-AB99-739C8A8D5A28}" type="datetimeFigureOut">
              <a:rPr lang="da-DK" smtClean="0"/>
              <a:t>22-09-2021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336025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FAB6A435-C918-4587-AB99-739C8A8D5A28}" type="datetimeFigureOut">
              <a:rPr lang="da-DK" smtClean="0"/>
              <a:t>22-09-2021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89184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AB6A435-C918-4587-AB99-739C8A8D5A28}" type="datetimeFigureOut">
              <a:rPr lang="da-DK" smtClean="0"/>
              <a:t>22-09-2021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936490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AB6A435-C918-4587-AB99-739C8A8D5A28}" type="datetimeFigureOut">
              <a:rPr lang="da-DK" smtClean="0"/>
              <a:t>22-09-2021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84518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AB6A435-C918-4587-AB99-739C8A8D5A28}" type="datetimeFigureOut">
              <a:rPr lang="da-DK" smtClean="0"/>
              <a:t>22-09-2021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05125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AB6A435-C918-4587-AB99-739C8A8D5A28}" type="datetimeFigureOut">
              <a:rPr lang="da-DK" smtClean="0"/>
              <a:t>22-09-2021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516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AB6A435-C918-4587-AB99-739C8A8D5A28}" type="datetimeFigureOut">
              <a:rPr lang="da-DK" smtClean="0"/>
              <a:t>22-09-2021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73079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AB6A435-C918-4587-AB99-739C8A8D5A28}" type="datetimeFigureOut">
              <a:rPr lang="da-DK" smtClean="0"/>
              <a:t>22-09-2021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0616F2B-636A-4967-863B-1DC0BE3B7EF1}" type="slidenum">
              <a:rPr lang="da-DK" smtClean="0"/>
              <a:t>‹nr.›</a:t>
            </a:fld>
            <a:endParaRPr lang="da-DK"/>
          </a:p>
        </p:txBody>
      </p:sp>
    </p:spTree>
    <p:extLst>
      <p:ext uri="{BB962C8B-B14F-4D97-AF65-F5344CB8AC3E}">
        <p14:creationId xmlns:p14="http://schemas.microsoft.com/office/powerpoint/2010/main" val="255278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6A435-C918-4587-AB99-739C8A8D5A28}" type="datetimeFigureOut">
              <a:rPr lang="da-DK" smtClean="0"/>
              <a:t>22-09-2021</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16F2B-636A-4967-863B-1DC0BE3B7EF1}" type="slidenum">
              <a:rPr lang="da-DK" smtClean="0"/>
              <a:t>‹nr.›</a:t>
            </a:fld>
            <a:endParaRPr lang="da-DK"/>
          </a:p>
        </p:txBody>
      </p:sp>
    </p:spTree>
    <p:extLst>
      <p:ext uri="{BB962C8B-B14F-4D97-AF65-F5344CB8AC3E}">
        <p14:creationId xmlns:p14="http://schemas.microsoft.com/office/powerpoint/2010/main" val="234226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ogf.dk/bedre-fods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Forældre og Fødsels ønsker til </a:t>
            </a:r>
            <a:r>
              <a:rPr lang="da-DK" dirty="0" err="1" smtClean="0"/>
              <a:t>svangreomsorgen</a:t>
            </a:r>
            <a:r>
              <a:rPr lang="da-DK" dirty="0" smtClean="0"/>
              <a:t> i Danmark</a:t>
            </a:r>
            <a:endParaRPr lang="da-DK" dirty="0"/>
          </a:p>
        </p:txBody>
      </p:sp>
      <p:sp>
        <p:nvSpPr>
          <p:cNvPr id="3" name="Undertitel 2"/>
          <p:cNvSpPr>
            <a:spLocks noGrp="1"/>
          </p:cNvSpPr>
          <p:nvPr>
            <p:ph type="subTitle" idx="1"/>
          </p:nvPr>
        </p:nvSpPr>
        <p:spPr/>
        <p:txBody>
          <a:bodyPr>
            <a:normAutofit/>
          </a:bodyPr>
          <a:lstStyle/>
          <a:p>
            <a:r>
              <a:rPr lang="da-DK" dirty="0" smtClean="0"/>
              <a:t>Oplæg til lederkredsen i Jordemoderforeningen</a:t>
            </a:r>
          </a:p>
          <a:p>
            <a:r>
              <a:rPr lang="da-DK" dirty="0"/>
              <a:t>22. september 2021</a:t>
            </a:r>
          </a:p>
          <a:p>
            <a:r>
              <a:rPr lang="da-DK" dirty="0" smtClean="0"/>
              <a:t>v. Mie Ryborg-Larsen, formand i Forældre og Fødsel</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344" y="5078826"/>
            <a:ext cx="3300984" cy="1274285"/>
          </a:xfrm>
          <a:prstGeom prst="rect">
            <a:avLst/>
          </a:prstGeom>
        </p:spPr>
      </p:pic>
    </p:spTree>
    <p:extLst>
      <p:ext uri="{BB962C8B-B14F-4D97-AF65-F5344CB8AC3E}">
        <p14:creationId xmlns:p14="http://schemas.microsoft.com/office/powerpoint/2010/main" val="1935711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vidnesbyrd </a:t>
            </a:r>
          </a:p>
        </p:txBody>
      </p:sp>
      <p:sp>
        <p:nvSpPr>
          <p:cNvPr id="3" name="Pladsholder til indhold 2"/>
          <p:cNvSpPr>
            <a:spLocks noGrp="1"/>
          </p:cNvSpPr>
          <p:nvPr>
            <p:ph idx="1"/>
          </p:nvPr>
        </p:nvSpPr>
        <p:spPr/>
        <p:txBody>
          <a:bodyPr/>
          <a:lstStyle/>
          <a:p>
            <a:pPr marL="0" indent="0">
              <a:buNone/>
            </a:pPr>
            <a:r>
              <a:rPr lang="da-DK" i="1" dirty="0"/>
              <a:t>“Vi kom på barselshotel og fik hele to overnatninger inden vi blev sendt hjem, med blødende brystvorter og rystende hænder. Amningen gik i vasken 3 uger senere.” </a:t>
            </a:r>
            <a:endParaRPr lang="da-DK" i="1" dirty="0" smtClean="0"/>
          </a:p>
          <a:p>
            <a:pPr marL="0" indent="0">
              <a:buNone/>
            </a:pPr>
            <a:r>
              <a:rPr lang="da-DK" dirty="0" smtClean="0"/>
              <a:t>Uddrag </a:t>
            </a:r>
            <a:r>
              <a:rPr lang="da-DK" dirty="0"/>
              <a:t>af vidnesbyrd fra en fødende, sendt til Forældre og Fødsel i efteråret 2020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78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vidnesbyrd </a:t>
            </a:r>
          </a:p>
        </p:txBody>
      </p:sp>
      <p:sp>
        <p:nvSpPr>
          <p:cNvPr id="3" name="Pladsholder til indhold 2"/>
          <p:cNvSpPr>
            <a:spLocks noGrp="1"/>
          </p:cNvSpPr>
          <p:nvPr>
            <p:ph idx="1"/>
          </p:nvPr>
        </p:nvSpPr>
        <p:spPr/>
        <p:txBody>
          <a:bodyPr>
            <a:normAutofit lnSpcReduction="10000"/>
          </a:bodyPr>
          <a:lstStyle/>
          <a:p>
            <a:pPr marL="0" indent="0">
              <a:buNone/>
            </a:pPr>
            <a:r>
              <a:rPr lang="da-DK" i="1" dirty="0"/>
              <a:t>”Under min sidste graviditet fik jeg en meget slem bækkenløsning, og jeg var praktisk talt fuldkommen handicappet i 3 måneder. Jeg brugte den lille smule jeg havde i budgettet til lidt fysioterapi, men det var ikke nok til en værdig hverdag, og jeg trådte ind i forældreskabet med store røde tal på bundlinjen, og en traumatisk oplevelse pga. de ekstreme daglige smerter, og et psykisk efterspil, som konsekvens af at ligge og kigge op i loftet i 3 måneder, i smerte. (…) Det er en midlertidig tilstand af stort handicap (uden mulighed for tilstrækkelig smertelindring!). Jeg har et reelt behov for hjemmehjælp, men kan ikke få økonomisk hjælp </a:t>
            </a:r>
            <a:r>
              <a:rPr lang="da-DK" i="1" dirty="0" smtClean="0"/>
              <a:t>til det, </a:t>
            </a:r>
            <a:r>
              <a:rPr lang="da-DK" i="1" dirty="0"/>
              <a:t>fordi min tilstand ikke betragtes som "permanent”. </a:t>
            </a:r>
            <a:endParaRPr lang="da-DK" i="1" dirty="0" smtClean="0"/>
          </a:p>
          <a:p>
            <a:pPr marL="0" indent="0">
              <a:buNone/>
            </a:pPr>
            <a:r>
              <a:rPr lang="da-DK" dirty="0" smtClean="0"/>
              <a:t>Uddrag </a:t>
            </a:r>
            <a:r>
              <a:rPr lang="da-DK" dirty="0"/>
              <a:t>af vidnesbyrd fra en fødende, sendt til Forældre og Fødsel i efteråret 2020</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79203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a:t>
            </a:r>
            <a:r>
              <a:rPr lang="da-DK" dirty="0" smtClean="0"/>
              <a:t>vidnesbyrd  </a:t>
            </a:r>
            <a:endParaRPr lang="da-DK" dirty="0"/>
          </a:p>
        </p:txBody>
      </p:sp>
      <p:sp>
        <p:nvSpPr>
          <p:cNvPr id="3" name="Pladsholder til indhold 2"/>
          <p:cNvSpPr>
            <a:spLocks noGrp="1"/>
          </p:cNvSpPr>
          <p:nvPr>
            <p:ph idx="1"/>
          </p:nvPr>
        </p:nvSpPr>
        <p:spPr/>
        <p:txBody>
          <a:bodyPr>
            <a:normAutofit fontScale="92500" lnSpcReduction="20000"/>
          </a:bodyPr>
          <a:lstStyle/>
          <a:p>
            <a:pPr marL="0" indent="0">
              <a:buNone/>
            </a:pPr>
            <a:r>
              <a:rPr lang="da-DK" i="1" dirty="0"/>
              <a:t>“Og jeg sov ikke og ringede til barselsgangen hver eneste dag, spurgte om de havde glemt ting inde i mig, om det havde betydning at mit kateter først blev taget ud på det og det tidspunkt, om det ene og det andet - jeg ville have svar på, hvorfor jeg vågnede op med en følelse af at blive kvalt hver eneste gang jeg faldt i søvn. INGEN reagerede på, at jeg måske havde brug for mentalt hjælp. De konstaterede blot, jeg ikke fejlede noget fysisk. Også da jeg var deroppe og blive undersøgt af en læge til sidst. INGEN nævnte efterfødselsreaktion overhovedet. Jeg begyndte at se og høre ting, der ikke var der. Skygger og </a:t>
            </a:r>
            <a:r>
              <a:rPr lang="da-DK" i="1" dirty="0" err="1"/>
              <a:t>råben</a:t>
            </a:r>
            <a:r>
              <a:rPr lang="da-DK" i="1" dirty="0"/>
              <a:t> osv. Jeg var angst, angst, angst for ALT! Da min sundhedsplejerske konstaterede, det var angst, fik jeg et postkort med gratis adgang til nogle vejtrækningsøvelser og at vide, jeg skulle kontakte lægen, så jeg kunne få sovepiller og bryde det manglende søvnmønster.” </a:t>
            </a:r>
            <a:endParaRPr lang="da-DK" i="1" dirty="0" smtClean="0"/>
          </a:p>
          <a:p>
            <a:pPr marL="0" indent="0">
              <a:buNone/>
            </a:pPr>
            <a:r>
              <a:rPr lang="da-DK" dirty="0" smtClean="0"/>
              <a:t>Uddrag </a:t>
            </a:r>
            <a:r>
              <a:rPr lang="da-DK" dirty="0"/>
              <a:t>af vidnesbyrd fra en fødende, sendt til Forældre og Fødsel i efteråret 2020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6489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Borgerforslaget Bedre fødsler </a:t>
            </a:r>
            <a:endParaRPr lang="da-DK" dirty="0"/>
          </a:p>
        </p:txBody>
      </p:sp>
      <p:sp>
        <p:nvSpPr>
          <p:cNvPr id="3" name="Pladsholder til indhold 2"/>
          <p:cNvSpPr>
            <a:spLocks noGrp="1"/>
          </p:cNvSpPr>
          <p:nvPr>
            <p:ph idx="1"/>
          </p:nvPr>
        </p:nvSpPr>
        <p:spPr/>
        <p:txBody>
          <a:bodyPr/>
          <a:lstStyle/>
          <a:p>
            <a:pPr>
              <a:lnSpc>
                <a:spcPct val="150000"/>
              </a:lnSpc>
            </a:pPr>
            <a:r>
              <a:rPr lang="da-DK" dirty="0" smtClean="0"/>
              <a:t>Nogen må gøre noget!</a:t>
            </a:r>
          </a:p>
          <a:p>
            <a:pPr>
              <a:lnSpc>
                <a:spcPct val="150000"/>
              </a:lnSpc>
            </a:pPr>
            <a:r>
              <a:rPr lang="da-DK" dirty="0" smtClean="0"/>
              <a:t>Rettigheder er vejen frem</a:t>
            </a:r>
          </a:p>
          <a:p>
            <a:pPr>
              <a:lnSpc>
                <a:spcPct val="150000"/>
              </a:lnSpc>
            </a:pPr>
            <a:r>
              <a:rPr lang="da-DK" dirty="0" smtClean="0"/>
              <a:t>50.000 underskrifter på 39 dage</a:t>
            </a:r>
          </a:p>
          <a:p>
            <a:pPr>
              <a:lnSpc>
                <a:spcPct val="150000"/>
              </a:lnSpc>
            </a:pPr>
            <a:r>
              <a:rPr lang="da-DK" dirty="0" smtClean="0"/>
              <a:t>Vedtagelse i Folketinget den 3. juni 2021 af et bredt flertal (LA og K stod udenfor)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22002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823912"/>
          </a:xfrm>
        </p:spPr>
        <p:txBody>
          <a:bodyPr/>
          <a:lstStyle/>
          <a:p>
            <a:r>
              <a:rPr lang="da-DK" dirty="0" smtClean="0"/>
              <a:t>Rettighed 1</a:t>
            </a:r>
            <a:endParaRPr lang="da-DK" dirty="0"/>
          </a:p>
        </p:txBody>
      </p:sp>
      <p:sp>
        <p:nvSpPr>
          <p:cNvPr id="4" name="Pladsholder til indhold 3"/>
          <p:cNvSpPr>
            <a:spLocks noGrp="1"/>
          </p:cNvSpPr>
          <p:nvPr>
            <p:ph sz="half" idx="2"/>
          </p:nvPr>
        </p:nvSpPr>
        <p:spPr>
          <a:xfrm>
            <a:off x="839788" y="2505075"/>
            <a:ext cx="3474517" cy="3684588"/>
          </a:xfrm>
        </p:spPr>
        <p:txBody>
          <a:bodyPr/>
          <a:lstStyle/>
          <a:p>
            <a:pPr marL="0" indent="0">
              <a:buNone/>
            </a:pPr>
            <a:r>
              <a:rPr lang="da-DK" dirty="0"/>
              <a:t>Ret til fødsels- og forældreforberedende undervisningsforløb i små hold efter Sundhedsstyrelsens anbefalinger</a:t>
            </a:r>
          </a:p>
        </p:txBody>
      </p:sp>
      <p:sp>
        <p:nvSpPr>
          <p:cNvPr id="5" name="Pladsholder til tekst 4"/>
          <p:cNvSpPr>
            <a:spLocks noGrp="1"/>
          </p:cNvSpPr>
          <p:nvPr>
            <p:ph type="body" sz="quarter" idx="3"/>
          </p:nvPr>
        </p:nvSpPr>
        <p:spPr>
          <a:xfrm>
            <a:off x="4713316" y="1681163"/>
            <a:ext cx="6642072" cy="823912"/>
          </a:xfrm>
        </p:spPr>
        <p:txBody>
          <a:bodyPr/>
          <a:lstStyle/>
          <a:p>
            <a:r>
              <a:rPr lang="da-DK" dirty="0" smtClean="0"/>
              <a:t>Brugernes ønsker til konkret udmøntning</a:t>
            </a:r>
            <a:endParaRPr lang="da-DK" dirty="0"/>
          </a:p>
        </p:txBody>
      </p:sp>
      <p:sp>
        <p:nvSpPr>
          <p:cNvPr id="6" name="Pladsholder til indhold 5"/>
          <p:cNvSpPr>
            <a:spLocks noGrp="1"/>
          </p:cNvSpPr>
          <p:nvPr>
            <p:ph sz="quarter" idx="4"/>
          </p:nvPr>
        </p:nvSpPr>
        <p:spPr>
          <a:xfrm>
            <a:off x="4713316" y="2505075"/>
            <a:ext cx="6642072" cy="3684588"/>
          </a:xfrm>
        </p:spPr>
        <p:txBody>
          <a:bodyPr>
            <a:normAutofit fontScale="77500" lnSpcReduction="20000"/>
          </a:bodyPr>
          <a:lstStyle/>
          <a:p>
            <a:pPr marL="0" indent="0">
              <a:buNone/>
            </a:pPr>
            <a:r>
              <a:rPr lang="da-DK" dirty="0"/>
              <a:t>Udover at forældre- og fødselsforberedelsen skal følge Sundhedsstyrelsens anbefalinger, er det vigtigt for os, at: </a:t>
            </a:r>
            <a:endParaRPr lang="da-DK" dirty="0" smtClean="0"/>
          </a:p>
          <a:p>
            <a:pPr marL="0" indent="0">
              <a:buNone/>
            </a:pPr>
            <a:r>
              <a:rPr lang="da-DK" dirty="0" smtClean="0"/>
              <a:t>• </a:t>
            </a:r>
            <a:r>
              <a:rPr lang="da-DK" dirty="0"/>
              <a:t>Undervisningsforløbene har et omfang på minimum 8 timer </a:t>
            </a:r>
            <a:endParaRPr lang="da-DK" dirty="0" smtClean="0"/>
          </a:p>
          <a:p>
            <a:pPr marL="0" indent="0">
              <a:buNone/>
            </a:pPr>
            <a:r>
              <a:rPr lang="da-DK" dirty="0" smtClean="0"/>
              <a:t>• </a:t>
            </a:r>
            <a:r>
              <a:rPr lang="da-DK" dirty="0"/>
              <a:t>Størrelsen på holdene maksimalt er på 8-10 familier </a:t>
            </a:r>
            <a:endParaRPr lang="da-DK" dirty="0" smtClean="0"/>
          </a:p>
          <a:p>
            <a:pPr marL="0" indent="0">
              <a:buNone/>
            </a:pPr>
            <a:r>
              <a:rPr lang="da-DK" dirty="0" smtClean="0"/>
              <a:t>• </a:t>
            </a:r>
            <a:r>
              <a:rPr lang="da-DK" dirty="0"/>
              <a:t>Der indgår indhold, som lægger vægt på brugernes retsstilling med fokus på familiens autonomi, informeret samtykke og informerede valg </a:t>
            </a:r>
            <a:endParaRPr lang="da-DK" dirty="0" smtClean="0"/>
          </a:p>
          <a:p>
            <a:pPr marL="0" indent="0">
              <a:buNone/>
            </a:pPr>
            <a:r>
              <a:rPr lang="da-DK" dirty="0" smtClean="0"/>
              <a:t>• </a:t>
            </a:r>
            <a:r>
              <a:rPr lang="da-DK" dirty="0"/>
              <a:t>Forældre- og fødselsforberedelse tilbydes efter universalprincippet til alle familier uden nogle former for egenbetaling </a:t>
            </a:r>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023773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823912"/>
          </a:xfrm>
        </p:spPr>
        <p:txBody>
          <a:bodyPr/>
          <a:lstStyle/>
          <a:p>
            <a:r>
              <a:rPr lang="da-DK" dirty="0" smtClean="0"/>
              <a:t>Rettighed 2</a:t>
            </a:r>
            <a:endParaRPr lang="da-DK" dirty="0"/>
          </a:p>
        </p:txBody>
      </p:sp>
      <p:sp>
        <p:nvSpPr>
          <p:cNvPr id="4" name="Pladsholder til indhold 3"/>
          <p:cNvSpPr>
            <a:spLocks noGrp="1"/>
          </p:cNvSpPr>
          <p:nvPr>
            <p:ph sz="half" idx="2"/>
          </p:nvPr>
        </p:nvSpPr>
        <p:spPr>
          <a:xfrm>
            <a:off x="839788" y="2505075"/>
            <a:ext cx="3474517" cy="3684588"/>
          </a:xfrm>
        </p:spPr>
        <p:txBody>
          <a:bodyPr>
            <a:normAutofit fontScale="92500"/>
          </a:bodyPr>
          <a:lstStyle/>
          <a:p>
            <a:pPr marL="0" indent="0">
              <a:buNone/>
            </a:pPr>
            <a:r>
              <a:rPr lang="da-DK" dirty="0"/>
              <a:t>Ret til kontinuerlig jordemoderstøtte under graviditeten, fødslen og den første tid efter fødslen, i form af kendt jordemoderordning, hvor man følges af et mindre team af jordemødre gennem hele forløbet</a:t>
            </a:r>
          </a:p>
        </p:txBody>
      </p:sp>
      <p:sp>
        <p:nvSpPr>
          <p:cNvPr id="5" name="Pladsholder til tekst 4"/>
          <p:cNvSpPr>
            <a:spLocks noGrp="1"/>
          </p:cNvSpPr>
          <p:nvPr>
            <p:ph type="body" sz="quarter" idx="3"/>
          </p:nvPr>
        </p:nvSpPr>
        <p:spPr>
          <a:xfrm>
            <a:off x="4314305" y="1681163"/>
            <a:ext cx="7041083" cy="823912"/>
          </a:xfrm>
        </p:spPr>
        <p:txBody>
          <a:bodyPr/>
          <a:lstStyle/>
          <a:p>
            <a:r>
              <a:rPr lang="da-DK" dirty="0" smtClean="0"/>
              <a:t>Brugernes ønsker til konkret udmøntning</a:t>
            </a:r>
            <a:endParaRPr lang="da-DK" dirty="0"/>
          </a:p>
        </p:txBody>
      </p:sp>
      <p:sp>
        <p:nvSpPr>
          <p:cNvPr id="6" name="Pladsholder til indhold 5"/>
          <p:cNvSpPr>
            <a:spLocks noGrp="1"/>
          </p:cNvSpPr>
          <p:nvPr>
            <p:ph sz="quarter" idx="4"/>
          </p:nvPr>
        </p:nvSpPr>
        <p:spPr>
          <a:xfrm>
            <a:off x="4314305" y="2505075"/>
            <a:ext cx="7041083" cy="3684588"/>
          </a:xfrm>
        </p:spPr>
        <p:txBody>
          <a:bodyPr>
            <a:noAutofit/>
          </a:bodyPr>
          <a:lstStyle/>
          <a:p>
            <a:r>
              <a:rPr lang="da-DK" sz="1530" dirty="0"/>
              <a:t>At jordemoderstøtten tilrettelægges på en måde, så den gravide/fødende er tilknyttet maksimalt 3-4 jordemødre </a:t>
            </a:r>
            <a:endParaRPr lang="da-DK" sz="1530" dirty="0" smtClean="0"/>
          </a:p>
          <a:p>
            <a:r>
              <a:rPr lang="da-DK" sz="1530" dirty="0" smtClean="0"/>
              <a:t>At </a:t>
            </a:r>
            <a:r>
              <a:rPr lang="da-DK" sz="1530" dirty="0"/>
              <a:t>det faste team omkring den gravide/fødende varetager hele forløbet, herunder fødselsforberedelsen, graviditetskonsultationer, selve fødslen, besøg på barselsgangen og/eller </a:t>
            </a:r>
            <a:r>
              <a:rPr lang="da-DK" sz="1530" dirty="0" err="1"/>
              <a:t>opfølgende</a:t>
            </a:r>
            <a:r>
              <a:rPr lang="da-DK" sz="1530" dirty="0"/>
              <a:t> hjemmebesøg og efterfødselssamtale </a:t>
            </a:r>
            <a:endParaRPr lang="da-DK" sz="1530" dirty="0" smtClean="0"/>
          </a:p>
          <a:p>
            <a:r>
              <a:rPr lang="da-DK" sz="1530" dirty="0" smtClean="0"/>
              <a:t>At </a:t>
            </a:r>
            <a:r>
              <a:rPr lang="da-DK" sz="1530" dirty="0"/>
              <a:t>antallet af jordemoderkonsultationer som minimum lever op til Sundhedsstyrelsens anbefalinger, uden differentiering mellem første- og flergangsfødende, dvs. 7 konsultationer i løbet af graviditeten </a:t>
            </a:r>
            <a:endParaRPr lang="da-DK" sz="1530" dirty="0" smtClean="0"/>
          </a:p>
          <a:p>
            <a:r>
              <a:rPr lang="da-DK" sz="1530" dirty="0" smtClean="0"/>
              <a:t>At </a:t>
            </a:r>
            <a:r>
              <a:rPr lang="da-DK" sz="1530" dirty="0"/>
              <a:t>der afsættes tilstrækkelig tid under konsultationerne til, at den gravide og hendes eventuelle partner har mulighed for at drøfte tanker, bekymringer og lignende med jordemoderen før eller efter de fysiske undersøgelser. Vi vurderer, at der skal afsættes minimum 45 minutter pr. konsultation eksklusiv journalføring. </a:t>
            </a:r>
            <a:endParaRPr lang="da-DK" sz="1530" dirty="0" smtClean="0"/>
          </a:p>
          <a:p>
            <a:pPr marL="0" indent="0">
              <a:buNone/>
            </a:pPr>
            <a:r>
              <a:rPr lang="da-DK" sz="1530" dirty="0" smtClean="0"/>
              <a:t>I </a:t>
            </a:r>
            <a:r>
              <a:rPr lang="da-DK" sz="1530" dirty="0"/>
              <a:t>forhold til hvordan dette arbejde kan organiseres henviser vi til Jordemødre for Ligeløns udspil til “Det nye jordemodervæsen</a:t>
            </a:r>
            <a:r>
              <a:rPr lang="da-DK" sz="1530" dirty="0" smtClean="0"/>
              <a:t>” </a:t>
            </a:r>
            <a:r>
              <a:rPr lang="da-DK" sz="1530" dirty="0"/>
              <a:t>og Jordemoderforeningens udspil til styrket kvalitet i </a:t>
            </a:r>
            <a:r>
              <a:rPr lang="da-DK" sz="1530" dirty="0" err="1" smtClean="0"/>
              <a:t>svangreomsorgen</a:t>
            </a:r>
            <a:endParaRPr lang="da-DK" sz="1530" dirty="0"/>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94329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823912"/>
          </a:xfrm>
        </p:spPr>
        <p:txBody>
          <a:bodyPr/>
          <a:lstStyle/>
          <a:p>
            <a:r>
              <a:rPr lang="da-DK" dirty="0" smtClean="0"/>
              <a:t>Rettighed 3</a:t>
            </a:r>
            <a:endParaRPr lang="da-DK" dirty="0"/>
          </a:p>
        </p:txBody>
      </p:sp>
      <p:sp>
        <p:nvSpPr>
          <p:cNvPr id="4" name="Pladsholder til indhold 3"/>
          <p:cNvSpPr>
            <a:spLocks noGrp="1"/>
          </p:cNvSpPr>
          <p:nvPr>
            <p:ph sz="half" idx="2"/>
          </p:nvPr>
        </p:nvSpPr>
        <p:spPr>
          <a:xfrm>
            <a:off x="839788" y="2505075"/>
            <a:ext cx="3474517" cy="3684588"/>
          </a:xfrm>
        </p:spPr>
        <p:txBody>
          <a:bodyPr>
            <a:normAutofit/>
          </a:bodyPr>
          <a:lstStyle/>
          <a:p>
            <a:pPr marL="0" indent="0">
              <a:buNone/>
            </a:pPr>
            <a:r>
              <a:rPr lang="da-DK" dirty="0"/>
              <a:t>Ret til at vælge mellem fødsel i hjemmet, på en fritstående jordemoderledet fødeklinik eller på hospital</a:t>
            </a:r>
          </a:p>
        </p:txBody>
      </p:sp>
      <p:sp>
        <p:nvSpPr>
          <p:cNvPr id="5" name="Pladsholder til tekst 4"/>
          <p:cNvSpPr>
            <a:spLocks noGrp="1"/>
          </p:cNvSpPr>
          <p:nvPr>
            <p:ph type="body" sz="quarter" idx="3"/>
          </p:nvPr>
        </p:nvSpPr>
        <p:spPr>
          <a:xfrm>
            <a:off x="4713316" y="1681163"/>
            <a:ext cx="6642072" cy="823912"/>
          </a:xfrm>
        </p:spPr>
        <p:txBody>
          <a:bodyPr/>
          <a:lstStyle/>
          <a:p>
            <a:r>
              <a:rPr lang="da-DK" dirty="0" smtClean="0"/>
              <a:t>Brugernes ønsker til konkret udmøntning</a:t>
            </a:r>
            <a:endParaRPr lang="da-DK" dirty="0"/>
          </a:p>
        </p:txBody>
      </p:sp>
      <p:sp>
        <p:nvSpPr>
          <p:cNvPr id="6" name="Pladsholder til indhold 5"/>
          <p:cNvSpPr>
            <a:spLocks noGrp="1"/>
          </p:cNvSpPr>
          <p:nvPr>
            <p:ph sz="quarter" idx="4"/>
          </p:nvPr>
        </p:nvSpPr>
        <p:spPr>
          <a:xfrm>
            <a:off x="4713316" y="2505075"/>
            <a:ext cx="6642072" cy="3684588"/>
          </a:xfrm>
        </p:spPr>
        <p:txBody>
          <a:bodyPr>
            <a:normAutofit fontScale="70000" lnSpcReduction="20000"/>
          </a:bodyPr>
          <a:lstStyle/>
          <a:p>
            <a:r>
              <a:rPr lang="da-DK" dirty="0"/>
              <a:t>At der skabes mulighed for og incitamenter til etablering af fritstående jordemoderledede fødeklinikker over hele landet, så alle gravide/fødende reelt har mulighed for at vælge dette </a:t>
            </a:r>
            <a:endParaRPr lang="da-DK" dirty="0" smtClean="0"/>
          </a:p>
          <a:p>
            <a:r>
              <a:rPr lang="da-DK" dirty="0" smtClean="0"/>
              <a:t>At </a:t>
            </a:r>
            <a:r>
              <a:rPr lang="da-DK" dirty="0"/>
              <a:t>information om muligheden for hjemmefødsel styrkes </a:t>
            </a:r>
            <a:endParaRPr lang="da-DK" dirty="0" smtClean="0"/>
          </a:p>
          <a:p>
            <a:r>
              <a:rPr lang="da-DK" dirty="0" smtClean="0"/>
              <a:t>At </a:t>
            </a:r>
            <a:r>
              <a:rPr lang="da-DK" dirty="0"/>
              <a:t>centraliseringen og nedlæggelsen af fødetilbud på hospitalerne ophører, for at modvirke at flere får langt til deres fødested og i erkendelse af, at store enheder ikke er lig med højere </a:t>
            </a:r>
            <a:r>
              <a:rPr lang="da-DK" dirty="0" smtClean="0"/>
              <a:t>kvalitet</a:t>
            </a:r>
          </a:p>
          <a:p>
            <a:pPr marL="0" indent="0">
              <a:buNone/>
            </a:pPr>
            <a:endParaRPr lang="da-DK" dirty="0" smtClean="0"/>
          </a:p>
          <a:p>
            <a:pPr marL="0" indent="0">
              <a:buNone/>
            </a:pPr>
            <a:r>
              <a:rPr lang="da-DK" dirty="0" smtClean="0"/>
              <a:t>I </a:t>
            </a:r>
            <a:r>
              <a:rPr lang="da-DK" dirty="0"/>
              <a:t>forhold til hvordan dette arbejde kan organiseres henviser </a:t>
            </a:r>
            <a:r>
              <a:rPr lang="da-DK" dirty="0" smtClean="0"/>
              <a:t>vi igen til </a:t>
            </a:r>
            <a:r>
              <a:rPr lang="da-DK" dirty="0"/>
              <a:t>Jordemødre for Ligeløns udspil til “Det nye jordemodervæsen</a:t>
            </a:r>
            <a:r>
              <a:rPr lang="da-DK" dirty="0" smtClean="0"/>
              <a:t>” </a:t>
            </a:r>
            <a:r>
              <a:rPr lang="da-DK" dirty="0"/>
              <a:t>og Jordemoderforeningens udspil til styrket kvalitet i </a:t>
            </a:r>
            <a:r>
              <a:rPr lang="da-DK" dirty="0" err="1" smtClean="0"/>
              <a:t>svangreomsorgen</a:t>
            </a:r>
            <a:endParaRPr lang="da-DK" dirty="0"/>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535764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823912"/>
          </a:xfrm>
        </p:spPr>
        <p:txBody>
          <a:bodyPr/>
          <a:lstStyle/>
          <a:p>
            <a:r>
              <a:rPr lang="da-DK" dirty="0" smtClean="0"/>
              <a:t>Rettighed 4</a:t>
            </a:r>
            <a:endParaRPr lang="da-DK" dirty="0"/>
          </a:p>
        </p:txBody>
      </p:sp>
      <p:sp>
        <p:nvSpPr>
          <p:cNvPr id="4" name="Pladsholder til indhold 3"/>
          <p:cNvSpPr>
            <a:spLocks noGrp="1"/>
          </p:cNvSpPr>
          <p:nvPr>
            <p:ph sz="half" idx="2"/>
          </p:nvPr>
        </p:nvSpPr>
        <p:spPr>
          <a:xfrm>
            <a:off x="839788" y="2505075"/>
            <a:ext cx="3474517" cy="3684588"/>
          </a:xfrm>
        </p:spPr>
        <p:txBody>
          <a:bodyPr>
            <a:normAutofit fontScale="92500"/>
          </a:bodyPr>
          <a:lstStyle/>
          <a:p>
            <a:pPr marL="0" indent="0">
              <a:buNone/>
            </a:pPr>
            <a:r>
              <a:rPr lang="da-DK" dirty="0"/>
              <a:t>Ret til at vælge mellem at overnatte på fødestedet efter fødslen og få den støtte og omsorg, der er behov for, for at blive klar til at tage hjem eller at tage hjem med ret til </a:t>
            </a:r>
            <a:r>
              <a:rPr lang="da-DK" dirty="0" err="1"/>
              <a:t>opfølgende</a:t>
            </a:r>
            <a:r>
              <a:rPr lang="da-DK" dirty="0"/>
              <a:t> hjemmebesøg</a:t>
            </a:r>
          </a:p>
        </p:txBody>
      </p:sp>
      <p:sp>
        <p:nvSpPr>
          <p:cNvPr id="5" name="Pladsholder til tekst 4"/>
          <p:cNvSpPr>
            <a:spLocks noGrp="1"/>
          </p:cNvSpPr>
          <p:nvPr>
            <p:ph type="body" sz="quarter" idx="3"/>
          </p:nvPr>
        </p:nvSpPr>
        <p:spPr>
          <a:xfrm>
            <a:off x="4713316" y="1681163"/>
            <a:ext cx="6642072" cy="823912"/>
          </a:xfrm>
        </p:spPr>
        <p:txBody>
          <a:bodyPr/>
          <a:lstStyle/>
          <a:p>
            <a:r>
              <a:rPr lang="da-DK" dirty="0" smtClean="0"/>
              <a:t>Brugernes ønsker til konkret udmøntning</a:t>
            </a:r>
            <a:endParaRPr lang="da-DK" dirty="0"/>
          </a:p>
        </p:txBody>
      </p:sp>
      <p:sp>
        <p:nvSpPr>
          <p:cNvPr id="6" name="Pladsholder til indhold 5"/>
          <p:cNvSpPr>
            <a:spLocks noGrp="1"/>
          </p:cNvSpPr>
          <p:nvPr>
            <p:ph sz="quarter" idx="4"/>
          </p:nvPr>
        </p:nvSpPr>
        <p:spPr>
          <a:xfrm>
            <a:off x="4713316" y="2505075"/>
            <a:ext cx="6642072" cy="3684588"/>
          </a:xfrm>
        </p:spPr>
        <p:txBody>
          <a:bodyPr>
            <a:normAutofit fontScale="77500" lnSpcReduction="20000"/>
          </a:bodyPr>
          <a:lstStyle/>
          <a:p>
            <a:r>
              <a:rPr lang="da-DK" dirty="0"/>
              <a:t>Førstegangs- såvel som flergangsfødende skal have lov at blive på fødestedet indtil de er klar til at tage hjem </a:t>
            </a:r>
            <a:endParaRPr lang="da-DK" dirty="0" smtClean="0"/>
          </a:p>
          <a:p>
            <a:r>
              <a:rPr lang="da-DK" dirty="0" smtClean="0"/>
              <a:t>Der </a:t>
            </a:r>
            <a:r>
              <a:rPr lang="da-DK" dirty="0"/>
              <a:t>skal være mulighed for at den fødendes partner kan være medindlagt, så familier ikke tvinges til adskillelse lige når de er dannet, ej heller ved sygdom og/eller komplikationer hos den fødende eller barnet </a:t>
            </a:r>
            <a:endParaRPr lang="da-DK" dirty="0" smtClean="0"/>
          </a:p>
          <a:p>
            <a:r>
              <a:rPr lang="da-DK" dirty="0" smtClean="0"/>
              <a:t>Såfremt </a:t>
            </a:r>
            <a:r>
              <a:rPr lang="da-DK" dirty="0"/>
              <a:t>der indføres en minimumsgaranti for antal timer, man kan opholde sig på hospitalet, skal det sikres at dette ikke i praksis bliver til maksimum </a:t>
            </a:r>
            <a:endParaRPr lang="da-DK" dirty="0" smtClean="0"/>
          </a:p>
          <a:p>
            <a:r>
              <a:rPr lang="da-DK" dirty="0" smtClean="0"/>
              <a:t>Fødende </a:t>
            </a:r>
            <a:r>
              <a:rPr lang="da-DK" dirty="0"/>
              <a:t>der er klar til det og vælger at tage hjem kort tid (mindre end 12 timer) efter fødslen, skal tilbydes </a:t>
            </a:r>
            <a:r>
              <a:rPr lang="da-DK" dirty="0" err="1"/>
              <a:t>opfølgende</a:t>
            </a:r>
            <a:r>
              <a:rPr lang="da-DK" dirty="0"/>
              <a:t> hjemmebesøg fra fødestedet</a:t>
            </a:r>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309837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823912"/>
          </a:xfrm>
        </p:spPr>
        <p:txBody>
          <a:bodyPr/>
          <a:lstStyle/>
          <a:p>
            <a:r>
              <a:rPr lang="da-DK" dirty="0" smtClean="0"/>
              <a:t>Rettighed 5</a:t>
            </a:r>
            <a:endParaRPr lang="da-DK" dirty="0"/>
          </a:p>
        </p:txBody>
      </p:sp>
      <p:sp>
        <p:nvSpPr>
          <p:cNvPr id="4" name="Pladsholder til indhold 3"/>
          <p:cNvSpPr>
            <a:spLocks noGrp="1"/>
          </p:cNvSpPr>
          <p:nvPr>
            <p:ph sz="half" idx="2"/>
          </p:nvPr>
        </p:nvSpPr>
        <p:spPr>
          <a:xfrm>
            <a:off x="839788" y="2505075"/>
            <a:ext cx="3474517" cy="3684588"/>
          </a:xfrm>
        </p:spPr>
        <p:txBody>
          <a:bodyPr>
            <a:normAutofit/>
          </a:bodyPr>
          <a:lstStyle/>
          <a:p>
            <a:pPr marL="0" indent="0">
              <a:buNone/>
            </a:pPr>
            <a:r>
              <a:rPr lang="da-DK" dirty="0"/>
              <a:t>Ret til individuel og personlig hjælp fra fødestedet hele døgnet til at komme godt i gang med amning, herunder overlevering fra fødested til sundhedsplejerske</a:t>
            </a:r>
          </a:p>
        </p:txBody>
      </p:sp>
      <p:sp>
        <p:nvSpPr>
          <p:cNvPr id="5" name="Pladsholder til tekst 4"/>
          <p:cNvSpPr>
            <a:spLocks noGrp="1"/>
          </p:cNvSpPr>
          <p:nvPr>
            <p:ph type="body" sz="quarter" idx="3"/>
          </p:nvPr>
        </p:nvSpPr>
        <p:spPr>
          <a:xfrm>
            <a:off x="4713316" y="1681163"/>
            <a:ext cx="6642072" cy="823912"/>
          </a:xfrm>
        </p:spPr>
        <p:txBody>
          <a:bodyPr/>
          <a:lstStyle/>
          <a:p>
            <a:r>
              <a:rPr lang="da-DK" dirty="0" smtClean="0"/>
              <a:t>Brugernes ønsker til konkret udmøntning</a:t>
            </a:r>
            <a:endParaRPr lang="da-DK" dirty="0"/>
          </a:p>
        </p:txBody>
      </p:sp>
      <p:sp>
        <p:nvSpPr>
          <p:cNvPr id="6" name="Pladsholder til indhold 5"/>
          <p:cNvSpPr>
            <a:spLocks noGrp="1"/>
          </p:cNvSpPr>
          <p:nvPr>
            <p:ph sz="quarter" idx="4"/>
          </p:nvPr>
        </p:nvSpPr>
        <p:spPr>
          <a:xfrm>
            <a:off x="4713316" y="2505075"/>
            <a:ext cx="6642072" cy="3684588"/>
          </a:xfrm>
        </p:spPr>
        <p:txBody>
          <a:bodyPr>
            <a:normAutofit fontScale="55000" lnSpcReduction="20000"/>
          </a:bodyPr>
          <a:lstStyle/>
          <a:p>
            <a:r>
              <a:rPr lang="da-DK" dirty="0"/>
              <a:t>Fødesteder skal have uddannede </a:t>
            </a:r>
            <a:r>
              <a:rPr lang="da-DK" dirty="0" err="1"/>
              <a:t>ammevejledere</a:t>
            </a:r>
            <a:r>
              <a:rPr lang="da-DK" dirty="0"/>
              <a:t> ansat i en vejledende funktion, og der bør være tid til at alle fødende modtager individuel og konkret </a:t>
            </a:r>
            <a:r>
              <a:rPr lang="da-DK" dirty="0" err="1"/>
              <a:t>ammevejledning</a:t>
            </a:r>
            <a:r>
              <a:rPr lang="da-DK" dirty="0"/>
              <a:t>, tilpasset deres situation og krop </a:t>
            </a:r>
            <a:endParaRPr lang="da-DK" dirty="0" smtClean="0"/>
          </a:p>
          <a:p>
            <a:r>
              <a:rPr lang="da-DK" dirty="0" smtClean="0"/>
              <a:t>Sundhedspersonale </a:t>
            </a:r>
            <a:r>
              <a:rPr lang="da-DK" dirty="0"/>
              <a:t>på fødegang, barselsgang samt sundhedsplejersker skal gennemgå efteruddannelse i </a:t>
            </a:r>
            <a:r>
              <a:rPr lang="da-DK" dirty="0" err="1"/>
              <a:t>ammevejledning</a:t>
            </a:r>
            <a:r>
              <a:rPr lang="da-DK" dirty="0"/>
              <a:t>, for at sikre kompetent og ensartet hjælp. </a:t>
            </a:r>
            <a:endParaRPr lang="da-DK" dirty="0" smtClean="0"/>
          </a:p>
          <a:p>
            <a:r>
              <a:rPr lang="da-DK" dirty="0" smtClean="0"/>
              <a:t>Den </a:t>
            </a:r>
            <a:r>
              <a:rPr lang="da-DK" dirty="0"/>
              <a:t>fødende skal have ret til hjemmebesøg af kendt jordemoder eller en uddannet </a:t>
            </a:r>
            <a:r>
              <a:rPr lang="da-DK" dirty="0" err="1"/>
              <a:t>ammevejleder</a:t>
            </a:r>
            <a:r>
              <a:rPr lang="da-DK" dirty="0"/>
              <a:t> inden for en uge efter fødslen ved behov for hjælp i forbindelse med </a:t>
            </a:r>
            <a:r>
              <a:rPr lang="da-DK" dirty="0" err="1"/>
              <a:t>ammeetablering</a:t>
            </a:r>
            <a:r>
              <a:rPr lang="da-DK" dirty="0"/>
              <a:t> </a:t>
            </a:r>
            <a:endParaRPr lang="da-DK" dirty="0" smtClean="0"/>
          </a:p>
          <a:p>
            <a:r>
              <a:rPr lang="da-DK" dirty="0" smtClean="0"/>
              <a:t>Fødestederne </a:t>
            </a:r>
            <a:r>
              <a:rPr lang="da-DK" dirty="0"/>
              <a:t>skal have åbne </a:t>
            </a:r>
            <a:r>
              <a:rPr lang="da-DK" dirty="0" err="1"/>
              <a:t>ammeambulatorier</a:t>
            </a:r>
            <a:r>
              <a:rPr lang="da-DK" dirty="0"/>
              <a:t>, hvor den ammende kan få hjælp og vejledning i mindst 14 dage efter fødslen efter behov uden en fast tid. </a:t>
            </a:r>
            <a:endParaRPr lang="da-DK" dirty="0" smtClean="0"/>
          </a:p>
          <a:p>
            <a:r>
              <a:rPr lang="da-DK" dirty="0" smtClean="0"/>
              <a:t>Der </a:t>
            </a:r>
            <a:r>
              <a:rPr lang="da-DK" dirty="0"/>
              <a:t>skal etableres </a:t>
            </a:r>
            <a:r>
              <a:rPr lang="da-DK" dirty="0" err="1"/>
              <a:t>ammehotlines</a:t>
            </a:r>
            <a:r>
              <a:rPr lang="da-DK" dirty="0"/>
              <a:t>, hvor den fødende kan få individuel telefonisk rådgivning </a:t>
            </a:r>
            <a:endParaRPr lang="da-DK" dirty="0" smtClean="0"/>
          </a:p>
          <a:p>
            <a:r>
              <a:rPr lang="da-DK" dirty="0" smtClean="0"/>
              <a:t>Der </a:t>
            </a:r>
            <a:r>
              <a:rPr lang="da-DK" dirty="0"/>
              <a:t>skal være overlevering fra fødested til sundhedsplejerske ved den fødendes udskrivelse, hvor sundhedsplejersken modtager information om den fødendes </a:t>
            </a:r>
            <a:r>
              <a:rPr lang="da-DK" dirty="0" err="1"/>
              <a:t>ammeopstart</a:t>
            </a:r>
            <a:endParaRPr lang="da-DK" dirty="0"/>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2855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498619"/>
          </a:xfrm>
        </p:spPr>
        <p:txBody>
          <a:bodyPr/>
          <a:lstStyle/>
          <a:p>
            <a:r>
              <a:rPr lang="da-DK" dirty="0" smtClean="0"/>
              <a:t>Rettighed 6</a:t>
            </a:r>
            <a:endParaRPr lang="da-DK" dirty="0"/>
          </a:p>
        </p:txBody>
      </p:sp>
      <p:sp>
        <p:nvSpPr>
          <p:cNvPr id="4" name="Pladsholder til indhold 3"/>
          <p:cNvSpPr>
            <a:spLocks noGrp="1"/>
          </p:cNvSpPr>
          <p:nvPr>
            <p:ph sz="half" idx="2"/>
          </p:nvPr>
        </p:nvSpPr>
        <p:spPr>
          <a:xfrm>
            <a:off x="839788" y="2237221"/>
            <a:ext cx="3474517" cy="3684588"/>
          </a:xfrm>
        </p:spPr>
        <p:txBody>
          <a:bodyPr>
            <a:normAutofit/>
          </a:bodyPr>
          <a:lstStyle/>
          <a:p>
            <a:pPr marL="0" indent="0">
              <a:buNone/>
            </a:pPr>
            <a:r>
              <a:rPr lang="da-DK" dirty="0"/>
              <a:t>Ret til koordineret og sammenhængende støtte og behandling ved komplicerede forløb, fysisk som psykisk</a:t>
            </a:r>
          </a:p>
        </p:txBody>
      </p:sp>
      <p:sp>
        <p:nvSpPr>
          <p:cNvPr id="5" name="Pladsholder til tekst 4"/>
          <p:cNvSpPr>
            <a:spLocks noGrp="1"/>
          </p:cNvSpPr>
          <p:nvPr>
            <p:ph type="body" sz="quarter" idx="3"/>
          </p:nvPr>
        </p:nvSpPr>
        <p:spPr>
          <a:xfrm>
            <a:off x="4713316" y="1681163"/>
            <a:ext cx="6642072" cy="823912"/>
          </a:xfrm>
        </p:spPr>
        <p:txBody>
          <a:bodyPr>
            <a:normAutofit lnSpcReduction="10000"/>
          </a:bodyPr>
          <a:lstStyle/>
          <a:p>
            <a:r>
              <a:rPr lang="da-DK" dirty="0" smtClean="0"/>
              <a:t>Brugernes ønsker til konkret udmøntning </a:t>
            </a:r>
          </a:p>
          <a:p>
            <a:r>
              <a:rPr lang="da-DK" dirty="0" smtClean="0"/>
              <a:t>(det fysiske)</a:t>
            </a:r>
            <a:endParaRPr lang="da-DK" dirty="0"/>
          </a:p>
        </p:txBody>
      </p:sp>
      <p:sp>
        <p:nvSpPr>
          <p:cNvPr id="6" name="Pladsholder til indhold 5"/>
          <p:cNvSpPr>
            <a:spLocks noGrp="1"/>
          </p:cNvSpPr>
          <p:nvPr>
            <p:ph sz="quarter" idx="4"/>
          </p:nvPr>
        </p:nvSpPr>
        <p:spPr>
          <a:xfrm>
            <a:off x="4713316" y="2505075"/>
            <a:ext cx="6642072" cy="3684588"/>
          </a:xfrm>
        </p:spPr>
        <p:txBody>
          <a:bodyPr>
            <a:normAutofit fontScale="62500" lnSpcReduction="20000"/>
          </a:bodyPr>
          <a:lstStyle/>
          <a:p>
            <a:r>
              <a:rPr lang="da-DK" dirty="0" smtClean="0"/>
              <a:t>Lige </a:t>
            </a:r>
            <a:r>
              <a:rPr lang="da-DK" dirty="0"/>
              <a:t>adgang til evidensbaserede anbefalinger omkring bækkenbundsproblematikker, fødselsskader, kejsersnit, arpleje og genoptræning. </a:t>
            </a:r>
            <a:endParaRPr lang="da-DK" dirty="0" smtClean="0"/>
          </a:p>
          <a:p>
            <a:r>
              <a:rPr lang="da-DK" dirty="0" smtClean="0"/>
              <a:t>Tilgængelige </a:t>
            </a:r>
            <a:r>
              <a:rPr lang="da-DK" dirty="0"/>
              <a:t>videoer med vejledning om genoptræning efter fødslen. </a:t>
            </a:r>
            <a:endParaRPr lang="da-DK" dirty="0" smtClean="0"/>
          </a:p>
          <a:p>
            <a:r>
              <a:rPr lang="da-DK" dirty="0" smtClean="0"/>
              <a:t>Tilbud </a:t>
            </a:r>
            <a:r>
              <a:rPr lang="da-DK" dirty="0"/>
              <a:t>om at blive tilset af fysioterapeut med speciale inden for gynækologi/obstetrik efter fødslen i forhold til individuel vurdering af behov for genoptræning. </a:t>
            </a:r>
            <a:endParaRPr lang="da-DK" dirty="0" smtClean="0"/>
          </a:p>
          <a:p>
            <a:r>
              <a:rPr lang="da-DK" dirty="0" smtClean="0"/>
              <a:t>Henvisning </a:t>
            </a:r>
            <a:r>
              <a:rPr lang="da-DK" dirty="0"/>
              <a:t>til fysioterapeutisk genoptræning i offentligt regi ved behov. </a:t>
            </a:r>
            <a:endParaRPr lang="da-DK" dirty="0" smtClean="0"/>
          </a:p>
          <a:p>
            <a:r>
              <a:rPr lang="da-DK" dirty="0" smtClean="0"/>
              <a:t>Mulighed </a:t>
            </a:r>
            <a:r>
              <a:rPr lang="da-DK" dirty="0"/>
              <a:t>for at få hjælp af en socialrådgiver tilknyttet fødestedet, som kan yde rådgivning til f.eks. sygemelding, barselsregler og støttemuligheder. </a:t>
            </a:r>
            <a:endParaRPr lang="da-DK" dirty="0" smtClean="0"/>
          </a:p>
          <a:p>
            <a:r>
              <a:rPr lang="da-DK" dirty="0" smtClean="0"/>
              <a:t>Tilknytning </a:t>
            </a:r>
            <a:r>
              <a:rPr lang="da-DK" dirty="0"/>
              <a:t>af koordinator til forløb som er komplicerede og som kræver flere forskellige fagpersoners hjælp.</a:t>
            </a:r>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513" y="609757"/>
            <a:ext cx="2141728" cy="826775"/>
          </a:xfrm>
          <a:prstGeom prst="rect">
            <a:avLst/>
          </a:prstGeom>
        </p:spPr>
      </p:pic>
    </p:spTree>
    <p:extLst>
      <p:ext uri="{BB962C8B-B14F-4D97-AF65-F5344CB8AC3E}">
        <p14:creationId xmlns:p14="http://schemas.microsoft.com/office/powerpoint/2010/main" val="8298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Hvem er Forældre og Fødsel? </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Danmarks eneste medlemsbaserede interesseorganisation for brugere af </a:t>
            </a:r>
            <a:r>
              <a:rPr lang="da-DK" dirty="0" err="1" smtClean="0"/>
              <a:t>svangreomsorgen</a:t>
            </a:r>
            <a:endParaRPr lang="da-DK" dirty="0" smtClean="0"/>
          </a:p>
          <a:p>
            <a:r>
              <a:rPr lang="da-DK" dirty="0" smtClean="0"/>
              <a:t>Opstod som én blandt mange græsrodsbevægelser i 1970’erne</a:t>
            </a:r>
          </a:p>
          <a:p>
            <a:r>
              <a:rPr lang="da-DK" dirty="0" smtClean="0"/>
              <a:t>Tilslutningen til foreningen er pt. ca. 400 medlemmer, </a:t>
            </a:r>
            <a:r>
              <a:rPr lang="da-DK" dirty="0" smtClean="0"/>
              <a:t>4.000 følger vores Facebook-side, 2.200 </a:t>
            </a:r>
            <a:r>
              <a:rPr lang="da-DK" dirty="0" smtClean="0"/>
              <a:t>medlemmer i et Facebook-fællesskab og ca. 1.600 følgere på </a:t>
            </a:r>
            <a:r>
              <a:rPr lang="da-DK" dirty="0" err="1" smtClean="0"/>
              <a:t>Instagram</a:t>
            </a:r>
            <a:r>
              <a:rPr lang="da-DK" dirty="0" smtClean="0"/>
              <a:t> (heriblandt også mange jordemødre)</a:t>
            </a:r>
          </a:p>
          <a:p>
            <a:r>
              <a:rPr lang="da-DK" dirty="0" smtClean="0"/>
              <a:t>Nyvalgt bestyrelse i august 2021 efter 6 år med hidtidig formand Birgitte Halkjær Storgaard ved roret og skiftende bestyrelsesmedlemmer</a:t>
            </a:r>
          </a:p>
          <a:p>
            <a:r>
              <a:rPr lang="da-DK" dirty="0" smtClean="0"/>
              <a:t>Sårbar som forening grundet medlemmernes livsituation (småbørnsfamilier), men oplever fornyet interesse og energi til engagement efter debatten om fødselsområdet tog fart i efteråret 2020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822248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Rettigheder og brugernes ønsker </a:t>
            </a:r>
            <a:endParaRPr lang="da-DK" dirty="0"/>
          </a:p>
        </p:txBody>
      </p:sp>
      <p:sp>
        <p:nvSpPr>
          <p:cNvPr id="3" name="Pladsholder til tekst 2"/>
          <p:cNvSpPr>
            <a:spLocks noGrp="1"/>
          </p:cNvSpPr>
          <p:nvPr>
            <p:ph type="body" idx="1"/>
          </p:nvPr>
        </p:nvSpPr>
        <p:spPr>
          <a:xfrm>
            <a:off x="839788" y="1681163"/>
            <a:ext cx="3358139" cy="507855"/>
          </a:xfrm>
        </p:spPr>
        <p:txBody>
          <a:bodyPr/>
          <a:lstStyle/>
          <a:p>
            <a:r>
              <a:rPr lang="da-DK" dirty="0"/>
              <a:t>R</a:t>
            </a:r>
            <a:r>
              <a:rPr lang="da-DK" dirty="0" smtClean="0"/>
              <a:t>ettighed 6</a:t>
            </a:r>
            <a:endParaRPr lang="da-DK" dirty="0"/>
          </a:p>
        </p:txBody>
      </p:sp>
      <p:sp>
        <p:nvSpPr>
          <p:cNvPr id="4" name="Pladsholder til indhold 3"/>
          <p:cNvSpPr>
            <a:spLocks noGrp="1"/>
          </p:cNvSpPr>
          <p:nvPr>
            <p:ph sz="half" idx="2"/>
          </p:nvPr>
        </p:nvSpPr>
        <p:spPr>
          <a:xfrm>
            <a:off x="839788" y="2189018"/>
            <a:ext cx="3474517" cy="3684588"/>
          </a:xfrm>
        </p:spPr>
        <p:txBody>
          <a:bodyPr>
            <a:normAutofit/>
          </a:bodyPr>
          <a:lstStyle/>
          <a:p>
            <a:pPr marL="0" indent="0">
              <a:buNone/>
            </a:pPr>
            <a:r>
              <a:rPr lang="da-DK" dirty="0"/>
              <a:t>Ret til koordineret og sammenhængende støtte og behandling ved komplicerede forløb, fysisk som psykisk</a:t>
            </a:r>
          </a:p>
        </p:txBody>
      </p:sp>
      <p:sp>
        <p:nvSpPr>
          <p:cNvPr id="5" name="Pladsholder til tekst 4"/>
          <p:cNvSpPr>
            <a:spLocks noGrp="1"/>
          </p:cNvSpPr>
          <p:nvPr>
            <p:ph type="body" sz="quarter" idx="3"/>
          </p:nvPr>
        </p:nvSpPr>
        <p:spPr>
          <a:xfrm>
            <a:off x="4447309" y="1681163"/>
            <a:ext cx="6908079" cy="823912"/>
          </a:xfrm>
        </p:spPr>
        <p:txBody>
          <a:bodyPr>
            <a:normAutofit lnSpcReduction="10000"/>
          </a:bodyPr>
          <a:lstStyle/>
          <a:p>
            <a:r>
              <a:rPr lang="da-DK" dirty="0" smtClean="0"/>
              <a:t>Brugernes ønsker til konkret udmøntning </a:t>
            </a:r>
          </a:p>
          <a:p>
            <a:r>
              <a:rPr lang="da-DK" dirty="0" smtClean="0"/>
              <a:t>(det psykiske)</a:t>
            </a:r>
            <a:endParaRPr lang="da-DK" dirty="0"/>
          </a:p>
        </p:txBody>
      </p:sp>
      <p:sp>
        <p:nvSpPr>
          <p:cNvPr id="6" name="Pladsholder til indhold 5"/>
          <p:cNvSpPr>
            <a:spLocks noGrp="1"/>
          </p:cNvSpPr>
          <p:nvPr>
            <p:ph sz="quarter" idx="4"/>
          </p:nvPr>
        </p:nvSpPr>
        <p:spPr>
          <a:xfrm>
            <a:off x="4197927" y="2505075"/>
            <a:ext cx="7157461" cy="3684588"/>
          </a:xfrm>
        </p:spPr>
        <p:txBody>
          <a:bodyPr>
            <a:normAutofit fontScale="55000" lnSpcReduction="20000"/>
          </a:bodyPr>
          <a:lstStyle/>
          <a:p>
            <a:r>
              <a:rPr lang="da-DK" dirty="0" smtClean="0"/>
              <a:t>Alle </a:t>
            </a:r>
            <a:r>
              <a:rPr lang="da-DK" dirty="0"/>
              <a:t>skal have tilbud om efterfødselssamtale med (kendt) jordemoder og der skal sikres overdragelse til egen læge og/eller sundhedsplejerske ved risiko for udvikling af efterfødselsreaktion og/eller ved voldsomme eller traumatiske fødsler. </a:t>
            </a:r>
            <a:endParaRPr lang="da-DK" dirty="0" smtClean="0"/>
          </a:p>
          <a:p>
            <a:r>
              <a:rPr lang="da-DK" dirty="0" smtClean="0"/>
              <a:t>At </a:t>
            </a:r>
            <a:r>
              <a:rPr lang="da-DK" dirty="0"/>
              <a:t>sundhedsplejersken foretager screening af hele familien for både efterfødselsreaktioner og andre psykiske komplikationer som følge af f.eks. en traumatisk fødselsoplevelse. Screeningen skal foretages både tidligt og senere i forløbet, da flere oplever forsinkede reaktioner. </a:t>
            </a:r>
            <a:endParaRPr lang="da-DK" dirty="0" smtClean="0"/>
          </a:p>
          <a:p>
            <a:r>
              <a:rPr lang="da-DK" dirty="0" smtClean="0"/>
              <a:t>Det </a:t>
            </a:r>
            <a:r>
              <a:rPr lang="da-DK" dirty="0"/>
              <a:t>skal være nemmere for hele familien at få en henvisning til gratis/tilskudsberettiget hjælp hos en psykolog med viden om fødsler og reaktioner herpå. </a:t>
            </a:r>
            <a:endParaRPr lang="da-DK" dirty="0" smtClean="0"/>
          </a:p>
          <a:p>
            <a:r>
              <a:rPr lang="da-DK" dirty="0"/>
              <a:t>Oprettelse af tilbud til familier, der har været igennem voldsomme fødsler og/eller oplever efterfødselsreaktion, eksempelvis i form af gruppeforløb. </a:t>
            </a:r>
            <a:endParaRPr lang="da-DK" dirty="0" smtClean="0"/>
          </a:p>
          <a:p>
            <a:r>
              <a:rPr lang="da-DK" dirty="0" smtClean="0"/>
              <a:t>Kompetent </a:t>
            </a:r>
            <a:r>
              <a:rPr lang="da-DK" dirty="0"/>
              <a:t>og akut hjælp til krisehåndtering ved for tidlige fødsler, ufrivillige aborter, dødfødsler og tidlig spædbarnsdød. </a:t>
            </a:r>
            <a:endParaRPr lang="da-DK" dirty="0" smtClean="0"/>
          </a:p>
          <a:p>
            <a:r>
              <a:rPr lang="da-DK" dirty="0" smtClean="0"/>
              <a:t>Mulighed </a:t>
            </a:r>
            <a:r>
              <a:rPr lang="da-DK" dirty="0"/>
              <a:t>for at få hjælp af en socialrådgiver tilknyttet fødestedet, som kan yde rådgivning til f.eks. sygemelding, barselsregler og støttemuligheder. </a:t>
            </a:r>
            <a:endParaRPr lang="da-DK" dirty="0" smtClean="0"/>
          </a:p>
          <a:p>
            <a:r>
              <a:rPr lang="da-DK" dirty="0" smtClean="0"/>
              <a:t>Tilknytning </a:t>
            </a:r>
            <a:r>
              <a:rPr lang="da-DK" dirty="0"/>
              <a:t>af koordinator til forløb som er komplicerede og som kræver flere forskellige fagpersoners hjælp.</a:t>
            </a:r>
          </a:p>
        </p:txBody>
      </p:sp>
      <p:pic>
        <p:nvPicPr>
          <p:cNvPr id="7" name="Bille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216258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Hvordan sikrer vi Bedre fødsler? </a:t>
            </a:r>
            <a:endParaRPr lang="da-DK" dirty="0"/>
          </a:p>
        </p:txBody>
      </p:sp>
      <p:sp>
        <p:nvSpPr>
          <p:cNvPr id="3" name="Pladsholder til indhold 2"/>
          <p:cNvSpPr>
            <a:spLocks noGrp="1"/>
          </p:cNvSpPr>
          <p:nvPr>
            <p:ph idx="1"/>
          </p:nvPr>
        </p:nvSpPr>
        <p:spPr/>
        <p:txBody>
          <a:bodyPr>
            <a:normAutofit fontScale="92500"/>
          </a:bodyPr>
          <a:lstStyle/>
          <a:p>
            <a:pPr>
              <a:lnSpc>
                <a:spcPct val="150000"/>
              </a:lnSpc>
            </a:pPr>
            <a:r>
              <a:rPr lang="da-DK" dirty="0" smtClean="0"/>
              <a:t>Forældre og Fødsels videre arbejde </a:t>
            </a:r>
          </a:p>
          <a:p>
            <a:pPr>
              <a:lnSpc>
                <a:spcPct val="150000"/>
              </a:lnSpc>
            </a:pPr>
            <a:r>
              <a:rPr lang="da-DK" dirty="0" smtClean="0"/>
              <a:t>Samarbejde om fælles mål</a:t>
            </a:r>
          </a:p>
          <a:p>
            <a:pPr>
              <a:lnSpc>
                <a:spcPct val="150000"/>
              </a:lnSpc>
            </a:pPr>
            <a:r>
              <a:rPr lang="da-DK" dirty="0" smtClean="0"/>
              <a:t>Følg med via:</a:t>
            </a:r>
          </a:p>
          <a:p>
            <a:pPr lvl="1">
              <a:lnSpc>
                <a:spcPct val="150000"/>
              </a:lnSpc>
            </a:pPr>
            <a:r>
              <a:rPr lang="da-DK" dirty="0" smtClean="0"/>
              <a:t>Hjemmesiden: </a:t>
            </a:r>
            <a:r>
              <a:rPr lang="da-DK" dirty="0" smtClean="0">
                <a:hlinkClick r:id="rId2"/>
              </a:rPr>
              <a:t>www.fogf.dk/bedre-fodsler/</a:t>
            </a:r>
            <a:endParaRPr lang="da-DK" dirty="0" smtClean="0"/>
          </a:p>
          <a:p>
            <a:pPr lvl="1">
              <a:lnSpc>
                <a:spcPct val="150000"/>
              </a:lnSpc>
            </a:pPr>
            <a:r>
              <a:rPr lang="da-DK" dirty="0" smtClean="0"/>
              <a:t>Facebook: ‘Forældre og Fødsel’ og FB-gruppen ‘Bedre Fødsler – et fællesskab med tilknytning til Forældre og Fødsel</a:t>
            </a:r>
          </a:p>
          <a:p>
            <a:pPr lvl="1">
              <a:lnSpc>
                <a:spcPct val="150000"/>
              </a:lnSpc>
            </a:pPr>
            <a:r>
              <a:rPr lang="da-DK" dirty="0" err="1" smtClean="0"/>
              <a:t>Instagram</a:t>
            </a:r>
            <a:r>
              <a:rPr lang="da-DK" dirty="0" smtClean="0"/>
              <a:t>: </a:t>
            </a:r>
            <a:r>
              <a:rPr lang="da-DK" smtClean="0"/>
              <a:t>@fogf.dk </a:t>
            </a: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1513" y="609757"/>
            <a:ext cx="2141728" cy="826775"/>
          </a:xfrm>
          <a:prstGeom prst="rect">
            <a:avLst/>
          </a:prstGeom>
        </p:spPr>
      </p:pic>
    </p:spTree>
    <p:extLst>
      <p:ext uri="{BB962C8B-B14F-4D97-AF65-F5344CB8AC3E}">
        <p14:creationId xmlns:p14="http://schemas.microsoft.com/office/powerpoint/2010/main" val="1912577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Hvad arbejder vi for? </a:t>
            </a:r>
            <a:endParaRPr lang="da-DK" dirty="0"/>
          </a:p>
        </p:txBody>
      </p:sp>
      <p:sp>
        <p:nvSpPr>
          <p:cNvPr id="3" name="Pladsholder til indhold 2"/>
          <p:cNvSpPr>
            <a:spLocks noGrp="1"/>
          </p:cNvSpPr>
          <p:nvPr>
            <p:ph idx="1"/>
          </p:nvPr>
        </p:nvSpPr>
        <p:spPr/>
        <p:txBody>
          <a:bodyPr>
            <a:normAutofit/>
          </a:bodyPr>
          <a:lstStyle/>
          <a:p>
            <a:r>
              <a:rPr lang="da-DK" dirty="0"/>
              <a:t>Forældre og Fødsels hjertesag er at arbejde for at give </a:t>
            </a:r>
            <a:r>
              <a:rPr lang="da-DK" dirty="0" smtClean="0"/>
              <a:t>brugerne </a:t>
            </a:r>
            <a:r>
              <a:rPr lang="da-DK" dirty="0"/>
              <a:t>indflydelse og medbestemmelse over </a:t>
            </a:r>
            <a:r>
              <a:rPr lang="da-DK" dirty="0" smtClean="0"/>
              <a:t>deres graviditets-, fødsels- </a:t>
            </a:r>
            <a:r>
              <a:rPr lang="da-DK" dirty="0"/>
              <a:t>og </a:t>
            </a:r>
            <a:r>
              <a:rPr lang="da-DK" dirty="0" smtClean="0"/>
              <a:t>barselsforløb.</a:t>
            </a:r>
            <a:endParaRPr lang="da-DK" dirty="0"/>
          </a:p>
          <a:p>
            <a:r>
              <a:rPr lang="da-DK" dirty="0" smtClean="0"/>
              <a:t>Vi </a:t>
            </a:r>
            <a:r>
              <a:rPr lang="da-DK" dirty="0"/>
              <a:t>arbejder for at forbedre vilkårene for de gravide, de fødende og barslende.</a:t>
            </a:r>
          </a:p>
          <a:p>
            <a:r>
              <a:rPr lang="da-DK" dirty="0" smtClean="0"/>
              <a:t>Vi </a:t>
            </a:r>
            <a:r>
              <a:rPr lang="da-DK" dirty="0"/>
              <a:t>repræsenterer </a:t>
            </a:r>
            <a:r>
              <a:rPr lang="da-DK" dirty="0" smtClean="0"/>
              <a:t>brugerne i </a:t>
            </a:r>
            <a:r>
              <a:rPr lang="da-DK" dirty="0"/>
              <a:t>politiske sammenhænge, og vi arbejder aktivt for at </a:t>
            </a:r>
            <a:r>
              <a:rPr lang="da-DK" dirty="0" smtClean="0"/>
              <a:t>få indflydelse </a:t>
            </a:r>
            <a:r>
              <a:rPr lang="da-DK" dirty="0"/>
              <a:t>på </a:t>
            </a:r>
            <a:r>
              <a:rPr lang="da-DK" dirty="0" smtClean="0"/>
              <a:t>området, som eksempelvis </a:t>
            </a:r>
            <a:r>
              <a:rPr lang="da-DK" dirty="0"/>
              <a:t>Sundhedsstyrelsens retningslinjer for </a:t>
            </a:r>
            <a:r>
              <a:rPr lang="da-DK" dirty="0" err="1"/>
              <a:t>svangreomsorgen</a:t>
            </a:r>
            <a:r>
              <a:rPr lang="da-DK" dirty="0"/>
              <a:t>, organisering af fødeområdet eller regionernes forvaltning af Sundhedsstyrelsens retningslinjer.</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56292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 fødendes opråb! </a:t>
            </a:r>
            <a:endParaRPr lang="da-DK" dirty="0"/>
          </a:p>
        </p:txBody>
      </p:sp>
      <p:sp>
        <p:nvSpPr>
          <p:cNvPr id="3" name="Pladsholder til indhold 2"/>
          <p:cNvSpPr>
            <a:spLocks noGrp="1"/>
          </p:cNvSpPr>
          <p:nvPr>
            <p:ph idx="1"/>
          </p:nvPr>
        </p:nvSpPr>
        <p:spPr/>
        <p:txBody>
          <a:bodyPr/>
          <a:lstStyle/>
          <a:p>
            <a:r>
              <a:rPr lang="da-DK" dirty="0" smtClean="0"/>
              <a:t>Udhuling af fødselsområdet gennem flere år, lukning af fødesteder, opråb fra jordemødre og fødselslæger</a:t>
            </a:r>
          </a:p>
          <a:p>
            <a:r>
              <a:rPr lang="da-DK" dirty="0" smtClean="0"/>
              <a:t>”Den tid er forbi, hvor vores kroppe og psyker skal ofres for at bringe nyt liv til verden”, Olga Ravns kronik i Politiken 2. oktober 2020 gav lyd til de fødendes stemme</a:t>
            </a:r>
          </a:p>
          <a:p>
            <a:r>
              <a:rPr lang="da-DK" dirty="0" smtClean="0"/>
              <a:t>Forældre og Fødsel oprettede i kølvandet </a:t>
            </a:r>
            <a:r>
              <a:rPr lang="da-DK" dirty="0" smtClean="0"/>
              <a:t>herpå </a:t>
            </a:r>
            <a:r>
              <a:rPr lang="da-DK" dirty="0" smtClean="0"/>
              <a:t>en Facebook-gruppe med det formål at dele erfaringer om svigt i </a:t>
            </a:r>
            <a:r>
              <a:rPr lang="da-DK" dirty="0" err="1" smtClean="0"/>
              <a:t>svangreomsorgen</a:t>
            </a:r>
            <a:r>
              <a:rPr lang="da-DK" dirty="0" smtClean="0"/>
              <a:t>, for at vise politikerne, at der er tale om et udbredt og strukturelt problem</a:t>
            </a:r>
          </a:p>
          <a:p>
            <a:r>
              <a:rPr lang="da-DK" dirty="0" smtClean="0"/>
              <a:t>Mødrehjælpen offentliggjorde et manifest for en tryg fødsel, som hurtigt fik tusindvis af underskrifter, og indkaldte til krisemøde </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219668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Vidnesbyrd fra fødende </a:t>
            </a:r>
            <a:endParaRPr lang="da-DK" dirty="0"/>
          </a:p>
        </p:txBody>
      </p:sp>
      <p:sp>
        <p:nvSpPr>
          <p:cNvPr id="3" name="Pladsholder til indhold 2"/>
          <p:cNvSpPr>
            <a:spLocks noGrp="1"/>
          </p:cNvSpPr>
          <p:nvPr>
            <p:ph idx="1"/>
          </p:nvPr>
        </p:nvSpPr>
        <p:spPr/>
        <p:txBody>
          <a:bodyPr/>
          <a:lstStyle/>
          <a:p>
            <a:r>
              <a:rPr lang="da-DK" dirty="0" smtClean="0"/>
              <a:t>Via </a:t>
            </a:r>
            <a:r>
              <a:rPr lang="da-DK" dirty="0" err="1" smtClean="0"/>
              <a:t>facebook</a:t>
            </a:r>
            <a:r>
              <a:rPr lang="da-DK" dirty="0" smtClean="0"/>
              <a:t>-gruppen indsamlede Forældre og Fødsel mere end 120 vidnesbyrd fra fødende, som havde oplevet svigt eller dårlige forhold i forbindelse med graviditet, fødsel og efterfødselstiden</a:t>
            </a:r>
          </a:p>
          <a:p>
            <a:r>
              <a:rPr lang="da-DK" dirty="0" smtClean="0"/>
              <a:t>De fleste vidnesbyrd var lange, deltaljerede skriftlige beretninger, og mange delte dem også åbent i </a:t>
            </a:r>
            <a:r>
              <a:rPr lang="da-DK" dirty="0" err="1" smtClean="0"/>
              <a:t>facebook</a:t>
            </a:r>
            <a:r>
              <a:rPr lang="da-DK" dirty="0" smtClean="0"/>
              <a:t>-gruppen, hvilket medvirkede til at gøre gruppen til både et helende og styrkende fællesskab. </a:t>
            </a:r>
          </a:p>
          <a:p>
            <a:r>
              <a:rPr lang="da-DK" dirty="0" smtClean="0"/>
              <a:t>Vi blev vrede sammen og vi fik trang til handling! </a:t>
            </a:r>
          </a:p>
          <a:p>
            <a:r>
              <a:rPr lang="da-DK" dirty="0" smtClean="0"/>
              <a:t>Der blev skrevet debatindlæg, kronikker, </a:t>
            </a:r>
            <a:r>
              <a:rPr lang="da-DK" dirty="0" err="1" smtClean="0"/>
              <a:t>Femina</a:t>
            </a:r>
            <a:r>
              <a:rPr lang="da-DK" dirty="0" smtClean="0"/>
              <a:t> kørte et fødselstema med beretninger fra flere af de fødende i gruppen, DR havde fokus (og har fortsat) på forholdene på især hovedstadens fødesteder</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424863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Udvalgte citater fra vidnesbyrd </a:t>
            </a:r>
            <a:endParaRPr lang="da-DK" dirty="0"/>
          </a:p>
        </p:txBody>
      </p:sp>
      <p:sp>
        <p:nvSpPr>
          <p:cNvPr id="3" name="Pladsholder til indhold 2"/>
          <p:cNvSpPr>
            <a:spLocks noGrp="1"/>
          </p:cNvSpPr>
          <p:nvPr>
            <p:ph idx="1"/>
          </p:nvPr>
        </p:nvSpPr>
        <p:spPr>
          <a:xfrm>
            <a:off x="838200" y="1825625"/>
            <a:ext cx="9519458" cy="4351338"/>
          </a:xfrm>
        </p:spPr>
        <p:txBody>
          <a:bodyPr>
            <a:normAutofit fontScale="92500" lnSpcReduction="10000"/>
          </a:bodyPr>
          <a:lstStyle/>
          <a:p>
            <a:pPr marL="0" indent="0">
              <a:buNone/>
            </a:pPr>
            <a:r>
              <a:rPr lang="da-DK" i="1" dirty="0"/>
              <a:t>”Til alle mine graviditetskontroller hos jordemødrene, blev jeg mødt af en ny hver gang, på nær én. Jeg fandt hurtigt ud af, at dét i hvert fald ikke kunne hjælpe mig med at forberede mig på fødslen. Jeg oplevede at det var: ind, måle, lytte, glæde over at alt var godt, og så ud igen. Jeg blev selvfølgelig også tilmeldt de auditorieoplæg, sygehuset tilbød som fødselsforberedelse, men heller ikke det, gav tilnærmelsesvis nok information og redskaber til det at skulle føde, amme og danne familie. Jeg valgte derfor at tilkøbe et privat fødselsforberedelseskursus, som foregik i mindre grupper med meget mere information og konkrete redskaber til smertehåndtering, fødestillinger, inddragelse af partner mv.” </a:t>
            </a:r>
            <a:endParaRPr lang="da-DK" i="1" dirty="0" smtClean="0"/>
          </a:p>
          <a:p>
            <a:pPr marL="0" indent="0">
              <a:buNone/>
            </a:pPr>
            <a:r>
              <a:rPr lang="da-DK" dirty="0" smtClean="0"/>
              <a:t>Uddrag </a:t>
            </a:r>
            <a:r>
              <a:rPr lang="da-DK" dirty="0"/>
              <a:t>af vidnesbyrd fra en fødende, sendt til Forældre og Fødsel i efteråret 2020</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267738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vidnesbyrd </a:t>
            </a:r>
          </a:p>
        </p:txBody>
      </p:sp>
      <p:sp>
        <p:nvSpPr>
          <p:cNvPr id="3" name="Pladsholder til indhold 2"/>
          <p:cNvSpPr>
            <a:spLocks noGrp="1"/>
          </p:cNvSpPr>
          <p:nvPr>
            <p:ph idx="1"/>
          </p:nvPr>
        </p:nvSpPr>
        <p:spPr/>
        <p:txBody>
          <a:bodyPr>
            <a:normAutofit lnSpcReduction="10000"/>
          </a:bodyPr>
          <a:lstStyle/>
          <a:p>
            <a:pPr marL="0" indent="0">
              <a:buNone/>
            </a:pPr>
            <a:r>
              <a:rPr lang="da-DK" i="1" dirty="0"/>
              <a:t>“&gt;&gt;Siger du ikke lige til nogen, at vandet er gået?&lt;&lt; bad jeg min mand, mens jeg vraltede ud mod toilettet. Min mand bevægede sig lige dele målrettet og ængsteligt ud på den lange, mennesketomme gang, hvor det efter et stykke tid endelig lykkedes ham at få fat i en jordemoder, som allerede var tilknyttet minimum én anden kvinde i aktiv fødsel. Hun havde lige tid til at tjekke mig, 4-5 cm. åben og nu med CTG måler spændt om maven, liggende fladt på en briks. Da hun sagde, at jeg var næsten 5 cm. åben, tænkte jeg, at hvis det her allerede var halvvejs, så kunne jeg sagtens overskue resten. Så gik hun. Den tredje på knap halvanden time.” </a:t>
            </a:r>
          </a:p>
          <a:p>
            <a:pPr marL="0" indent="0">
              <a:buNone/>
            </a:pPr>
            <a:r>
              <a:rPr lang="da-DK" dirty="0"/>
              <a:t>Uddrag af vidnesbyrd fra en fødende, sendt til Forældre og Fødsel i efteråret 2020 </a:t>
            </a:r>
          </a:p>
          <a:p>
            <a:pPr marL="0" indent="0">
              <a:buNone/>
            </a:pP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634570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vidnesbyrd </a:t>
            </a:r>
          </a:p>
        </p:txBody>
      </p:sp>
      <p:sp>
        <p:nvSpPr>
          <p:cNvPr id="3" name="Pladsholder til indhold 2"/>
          <p:cNvSpPr>
            <a:spLocks noGrp="1"/>
          </p:cNvSpPr>
          <p:nvPr>
            <p:ph idx="1"/>
          </p:nvPr>
        </p:nvSpPr>
        <p:spPr/>
        <p:txBody>
          <a:bodyPr/>
          <a:lstStyle/>
          <a:p>
            <a:pPr marL="0" indent="0">
              <a:buNone/>
            </a:pPr>
            <a:r>
              <a:rPr lang="da-DK" i="1" dirty="0"/>
              <a:t>“Min fødselsoplevelse har gjort at jeg nu er i tvivl om hvorvidt jeg ønsker at få flere børn, på trods </a:t>
            </a:r>
            <a:r>
              <a:rPr lang="da-DK" i="1" dirty="0" smtClean="0"/>
              <a:t>af </a:t>
            </a:r>
            <a:r>
              <a:rPr lang="da-DK" i="1" dirty="0"/>
              <a:t>at det forinden altid har været et stort ønske for mig. Jeg bor desværre ikke i en region hvor det er muligt at vælge en fødeklinik, og selvom jeg til min første graviditet tilkøbte mig kompetent fødselsforberedelse, så er det ikke muligt for mig at betale for en fødsel på privathospital, og selv en privat jordemoder under fødslen vil være tæt på en umulig udgift for mig.” </a:t>
            </a:r>
            <a:endParaRPr lang="da-DK" i="1" dirty="0" smtClean="0"/>
          </a:p>
          <a:p>
            <a:pPr marL="0" indent="0">
              <a:buNone/>
            </a:pPr>
            <a:r>
              <a:rPr lang="da-DK" dirty="0" smtClean="0"/>
              <a:t>Uddrag </a:t>
            </a:r>
            <a:r>
              <a:rPr lang="da-DK" dirty="0"/>
              <a:t>af vidnesbyrd fra en fødende, sendt til Forældre og Fødsel i efteråret 2020 </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171383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Udvalgte citater fra vidnesbyrd </a:t>
            </a:r>
          </a:p>
        </p:txBody>
      </p:sp>
      <p:sp>
        <p:nvSpPr>
          <p:cNvPr id="3" name="Pladsholder til indhold 2"/>
          <p:cNvSpPr>
            <a:spLocks noGrp="1"/>
          </p:cNvSpPr>
          <p:nvPr>
            <p:ph idx="1"/>
          </p:nvPr>
        </p:nvSpPr>
        <p:spPr/>
        <p:txBody>
          <a:bodyPr>
            <a:normAutofit fontScale="85000" lnSpcReduction="20000"/>
          </a:bodyPr>
          <a:lstStyle/>
          <a:p>
            <a:pPr marL="0" indent="0">
              <a:buNone/>
            </a:pPr>
            <a:r>
              <a:rPr lang="da-DK" i="1" dirty="0"/>
              <a:t>”Jeg var så udmattet, i smerter og kunne ikke overskue noget, jeg ville bare forsvinde. Jeg ville ikke have min datter. Da de efter 2,5-3 timer havde lappet mig sammen fandt vi ud af at jeg var svimmel og ikke kunne stå eller sidde. Jeg fik valget om at tage hjem inden for et par timer, eller blive og overnatte på barselsgangen men så skulle min mand gå – Nu. Jeg havde hørt skrækkelige fortællinger fra andre mødre der den sommer havde overnattet og var blevet overladt til sig selv. Dette skræmte mig naturligvis voldsomt. (…) Det blev til at vi tog hjem. Jeg var med det samme klar over at det ikke var godt. Jeg havde det ikke godt, jeg kunne ikke være mor og jeg kunne ikke tage mig af mig selv. Dette var der ingen der så, ingen kiggede rigtig på mig, ingen spurgte til hvordan jeg havde det. (…) Jeg fik selvfølgelig en fødselsdepression som jeg først nu vil sige at jeg er kommet over, min datter er i dag 15 måneder. Jeg er skuffet over vores system, vred over den konsekvens det har fået for mig og min lille familie, og skræmt fra vid og sans, og min lyst til flere fødsler er ikke eksisterende.” </a:t>
            </a:r>
            <a:endParaRPr lang="da-DK" i="1" dirty="0" smtClean="0"/>
          </a:p>
          <a:p>
            <a:pPr marL="0" indent="0">
              <a:buNone/>
            </a:pPr>
            <a:r>
              <a:rPr lang="da-DK" dirty="0" smtClean="0"/>
              <a:t>Uddrag </a:t>
            </a:r>
            <a:r>
              <a:rPr lang="da-DK" dirty="0"/>
              <a:t>af vidnesbyrd fra en fødende, sendt til Forældre og Fødsel i efteråret 2020</a:t>
            </a: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4763" y="614518"/>
            <a:ext cx="2141728" cy="826775"/>
          </a:xfrm>
          <a:prstGeom prst="rect">
            <a:avLst/>
          </a:prstGeom>
        </p:spPr>
      </p:pic>
    </p:spTree>
    <p:extLst>
      <p:ext uri="{BB962C8B-B14F-4D97-AF65-F5344CB8AC3E}">
        <p14:creationId xmlns:p14="http://schemas.microsoft.com/office/powerpoint/2010/main" val="3241581556"/>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2681</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21</vt:i4>
      </vt:variant>
    </vt:vector>
  </HeadingPairs>
  <TitlesOfParts>
    <vt:vector size="25" baseType="lpstr">
      <vt:lpstr>Arial</vt:lpstr>
      <vt:lpstr>Calibri</vt:lpstr>
      <vt:lpstr>Calibri Light</vt:lpstr>
      <vt:lpstr>Office-tema</vt:lpstr>
      <vt:lpstr>Forældre og Fødsels ønsker til svangreomsorgen i Danmark</vt:lpstr>
      <vt:lpstr>Hvem er Forældre og Fødsel? </vt:lpstr>
      <vt:lpstr>Hvad arbejder vi for? </vt:lpstr>
      <vt:lpstr>De fødendes opråb! </vt:lpstr>
      <vt:lpstr>Vidnesbyrd fra fødende </vt:lpstr>
      <vt:lpstr>Udvalgte citater fra vidnesbyrd </vt:lpstr>
      <vt:lpstr>Udvalgte citater fra vidnesbyrd </vt:lpstr>
      <vt:lpstr>Udvalgte citater fra vidnesbyrd </vt:lpstr>
      <vt:lpstr>Udvalgte citater fra vidnesbyrd </vt:lpstr>
      <vt:lpstr>Udvalgte citater fra vidnesbyrd </vt:lpstr>
      <vt:lpstr>Udvalgte citater fra vidnesbyrd </vt:lpstr>
      <vt:lpstr>Udvalgte citater fra vidnesbyrd  </vt:lpstr>
      <vt:lpstr>Borgerforslaget Bedre fødsler </vt:lpstr>
      <vt:lpstr>Rettigheder og brugernes ønsker </vt:lpstr>
      <vt:lpstr>Rettigheder og brugernes ønsker </vt:lpstr>
      <vt:lpstr>Rettigheder og brugernes ønsker </vt:lpstr>
      <vt:lpstr>Rettigheder og brugernes ønsker </vt:lpstr>
      <vt:lpstr>Rettigheder og brugernes ønsker </vt:lpstr>
      <vt:lpstr>Rettigheder og brugernes ønsker </vt:lpstr>
      <vt:lpstr>Rettigheder og brugernes ønsker </vt:lpstr>
      <vt:lpstr>Hvordan sikrer vi Bedre fødsler? </vt:lpstr>
    </vt:vector>
  </TitlesOfParts>
  <Company>Roskilde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Forældre og Fødsels ønsker til svangreomsorgen i Danmark</dc:title>
  <dc:creator>Mie Ryborg-Larsen</dc:creator>
  <cp:lastModifiedBy>Mie Ryborg-Larsen</cp:lastModifiedBy>
  <cp:revision>21</cp:revision>
  <dcterms:created xsi:type="dcterms:W3CDTF">2021-09-20T14:06:50Z</dcterms:created>
  <dcterms:modified xsi:type="dcterms:W3CDTF">2021-09-22T09:34:41Z</dcterms:modified>
</cp:coreProperties>
</file>